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01" r:id="rId26"/>
    <p:sldId id="300" r:id="rId27"/>
    <p:sldId id="307" r:id="rId28"/>
    <p:sldId id="308" r:id="rId29"/>
    <p:sldId id="309" r:id="rId30"/>
    <p:sldId id="303" r:id="rId31"/>
    <p:sldId id="304" r:id="rId32"/>
    <p:sldId id="305" r:id="rId33"/>
    <p:sldId id="306" r:id="rId34"/>
    <p:sldId id="302"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Lst>
  <p:sldSz cx="9144000" cy="5143500" type="screen16x9"/>
  <p:notesSz cx="6858000" cy="9144000"/>
  <p:embeddedFontLst>
    <p:embeddedFont>
      <p:font typeface="Raleway" panose="020B0604020202020204" charset="0"/>
      <p:regular r:id="rId57"/>
      <p:bold r:id="rId58"/>
      <p:italic r:id="rId59"/>
      <p:boldItalic r:id="rId60"/>
    </p:embeddedFont>
    <p:embeddedFont>
      <p:font typeface="Lato" panose="020B060402020202020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48EB96-FFDB-4B69-9EA9-DAA392D12016}">
  <a:tblStyle styleId="{C248EB96-FFDB-4B69-9EA9-DAA392D120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42" y="7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032564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050">
                <a:solidFill>
                  <a:schemeClr val="dk1"/>
                </a:solidFill>
                <a:highlight>
                  <a:srgbClr val="F2F2F2"/>
                </a:highlight>
              </a:rPr>
              <a:t>Working principle</a:t>
            </a:r>
            <a:endParaRPr sz="10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050">
                <a:solidFill>
                  <a:schemeClr val="dk1"/>
                </a:solidFill>
                <a:highlight>
                  <a:srgbClr val="F2F2F2"/>
                </a:highlight>
              </a:rPr>
              <a:t>,</a:t>
            </a:r>
            <a:endParaRPr sz="10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050">
                <a:solidFill>
                  <a:schemeClr val="dk1"/>
                </a:solidFill>
                <a:highlight>
                  <a:srgbClr val="F2F2F2"/>
                </a:highlight>
              </a:rPr>
              <a:t>Design Constraints, Selection of Materials, Selection of Manuf.</a:t>
            </a:r>
            <a:endParaRPr sz="1050">
              <a:solidFill>
                <a:schemeClr val="dk1"/>
              </a:solidFill>
              <a:highlight>
                <a:srgbClr val="F2F2F2"/>
              </a:highlight>
            </a:endParaRPr>
          </a:p>
          <a:p>
            <a:pPr marL="0" marR="0" lvl="0" indent="0" algn="l" rtl="0">
              <a:lnSpc>
                <a:spcPct val="115000"/>
              </a:lnSpc>
              <a:spcBef>
                <a:spcPts val="0"/>
              </a:spcBef>
              <a:spcAft>
                <a:spcPts val="0"/>
              </a:spcAft>
              <a:buClr>
                <a:schemeClr val="dk1"/>
              </a:buClr>
              <a:buSzPts val="1100"/>
              <a:buFont typeface="Arial"/>
              <a:buNone/>
            </a:pPr>
            <a:r>
              <a:rPr lang="en" sz="1050">
                <a:solidFill>
                  <a:schemeClr val="dk1"/>
                </a:solidFill>
                <a:highlight>
                  <a:srgbClr val="F2F2F2"/>
                </a:highlight>
              </a:rPr>
              <a:t>Processes, Transduction mechanism</a:t>
            </a:r>
            <a:endParaRPr sz="1050">
              <a:solidFill>
                <a:schemeClr val="dk1"/>
              </a:solidFill>
              <a:highlight>
                <a:srgbClr val="F2F2F2"/>
              </a:highligh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74209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3562e2c0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3562e2c0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Seebeck effect </a:t>
            </a:r>
            <a:endParaRPr/>
          </a:p>
        </p:txBody>
      </p:sp>
    </p:spTree>
    <p:extLst>
      <p:ext uri="{BB962C8B-B14F-4D97-AF65-F5344CB8AC3E}">
        <p14:creationId xmlns:p14="http://schemas.microsoft.com/office/powerpoint/2010/main" val="214273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03858b5c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d03858b5c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53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03858b5c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03858b5c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54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2a2bb56b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2a2bb56b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
              <a:t>Maximize ∆T</a:t>
            </a:r>
            <a:endParaRPr sz="500"/>
          </a:p>
          <a:p>
            <a:pPr marL="0" lvl="0" indent="0" algn="l" rtl="0">
              <a:spcBef>
                <a:spcPts val="0"/>
              </a:spcBef>
              <a:spcAft>
                <a:spcPts val="0"/>
              </a:spcAft>
              <a:buNone/>
            </a:pPr>
            <a:r>
              <a:rPr lang="en" sz="500"/>
              <a:t>Maximize Gth</a:t>
            </a:r>
            <a:endParaRPr sz="500"/>
          </a:p>
          <a:p>
            <a:pPr marL="0" lvl="0" indent="0" algn="l" rtl="0">
              <a:spcBef>
                <a:spcPts val="0"/>
              </a:spcBef>
              <a:spcAft>
                <a:spcPts val="0"/>
              </a:spcAft>
              <a:buNone/>
            </a:pPr>
            <a:endParaRPr sz="500"/>
          </a:p>
          <a:p>
            <a:pPr marL="0" lvl="0" indent="0" algn="l" rtl="0">
              <a:spcBef>
                <a:spcPts val="0"/>
              </a:spcBef>
              <a:spcAft>
                <a:spcPts val="0"/>
              </a:spcAft>
              <a:buNone/>
            </a:pPr>
            <a:r>
              <a:rPr lang="en" sz="500"/>
              <a:t>Maximize width and thickness relative to length while maintaining greatest number of thermophiles</a:t>
            </a:r>
            <a:endParaRPr sz="500"/>
          </a:p>
          <a:p>
            <a:pPr marL="0" lvl="0" indent="0" algn="l" rtl="0">
              <a:spcBef>
                <a:spcPts val="0"/>
              </a:spcBef>
              <a:spcAft>
                <a:spcPts val="0"/>
              </a:spcAft>
              <a:buNone/>
            </a:pPr>
            <a:endParaRPr sz="500"/>
          </a:p>
          <a:p>
            <a:pPr marL="0" lvl="0" indent="0" algn="l" rtl="0">
              <a:spcBef>
                <a:spcPts val="0"/>
              </a:spcBef>
              <a:spcAft>
                <a:spcPts val="0"/>
              </a:spcAft>
              <a:buNone/>
            </a:pPr>
            <a:r>
              <a:rPr lang="en" sz="500"/>
              <a:t>Maximize suspended Area</a:t>
            </a:r>
            <a:endParaRPr sz="500"/>
          </a:p>
          <a:p>
            <a:pPr marL="0" lvl="0" indent="0" algn="l" rtl="0">
              <a:spcBef>
                <a:spcPts val="0"/>
              </a:spcBef>
              <a:spcAft>
                <a:spcPts val="0"/>
              </a:spcAft>
              <a:buNone/>
            </a:pPr>
            <a:endParaRPr sz="500"/>
          </a:p>
          <a:p>
            <a:pPr marL="0" lvl="0" indent="0" algn="l" rtl="0">
              <a:spcBef>
                <a:spcPts val="0"/>
              </a:spcBef>
              <a:spcAft>
                <a:spcPts val="0"/>
              </a:spcAft>
              <a:buNone/>
            </a:pPr>
            <a:r>
              <a:rPr lang="en" sz="500"/>
              <a:t>Minimize distance between casing and device</a:t>
            </a:r>
            <a:endParaRPr sz="500"/>
          </a:p>
          <a:p>
            <a:pPr marL="0" lvl="0" indent="0" algn="l" rtl="0">
              <a:spcBef>
                <a:spcPts val="0"/>
              </a:spcBef>
              <a:spcAft>
                <a:spcPts val="0"/>
              </a:spcAft>
              <a:buNone/>
            </a:pPr>
            <a:endParaRPr sz="500"/>
          </a:p>
          <a:p>
            <a:pPr marL="0" lvl="0" indent="0" algn="l" rtl="0">
              <a:spcBef>
                <a:spcPts val="0"/>
              </a:spcBef>
              <a:spcAft>
                <a:spcPts val="0"/>
              </a:spcAft>
              <a:buNone/>
            </a:pPr>
            <a:r>
              <a:rPr lang="en" sz="500"/>
              <a:t>Maximize Seebeck coefficient</a:t>
            </a:r>
            <a:endParaRPr sz="500"/>
          </a:p>
          <a:p>
            <a:pPr marL="0" lvl="0" indent="0" algn="l" rtl="0">
              <a:spcBef>
                <a:spcPts val="0"/>
              </a:spcBef>
              <a:spcAft>
                <a:spcPts val="0"/>
              </a:spcAft>
              <a:buNone/>
            </a:pPr>
            <a:endParaRPr sz="500"/>
          </a:p>
          <a:p>
            <a:pPr marL="0" lvl="0" indent="0" algn="l" rtl="0">
              <a:spcBef>
                <a:spcPts val="0"/>
              </a:spcBef>
              <a:spcAft>
                <a:spcPts val="0"/>
              </a:spcAft>
              <a:buNone/>
            </a:pPr>
            <a:endParaRPr sz="300"/>
          </a:p>
        </p:txBody>
      </p:sp>
    </p:spTree>
    <p:extLst>
      <p:ext uri="{BB962C8B-B14F-4D97-AF65-F5344CB8AC3E}">
        <p14:creationId xmlns:p14="http://schemas.microsoft.com/office/powerpoint/2010/main" val="2850797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d3562e2c0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d3562e2c0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69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2a2bb56ba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2a2bb56b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146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6a7c95481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c6a7c9548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331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2a2bb56b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2a2bb56b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939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2a2bb56b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2a2bb56b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134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2a2bb56b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2a2bb56b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Lato"/>
                <a:ea typeface="Lato"/>
                <a:cs typeface="Lato"/>
                <a:sym typeface="Lato"/>
              </a:rPr>
              <a:t>Limitation of Electron States Creates 3-D Topological Insulation</a:t>
            </a:r>
            <a:endParaRPr sz="1400">
              <a:solidFill>
                <a:schemeClr val="dk1"/>
              </a:solidFill>
              <a:latin typeface="Lato"/>
              <a:ea typeface="Lato"/>
              <a:cs typeface="Lato"/>
              <a:sym typeface="Lato"/>
            </a:endParaRPr>
          </a:p>
          <a:p>
            <a:pPr marL="0" lvl="0" indent="0" algn="l" rtl="0">
              <a:spcBef>
                <a:spcPts val="0"/>
              </a:spcBef>
              <a:spcAft>
                <a:spcPts val="0"/>
              </a:spcAft>
              <a:buNone/>
            </a:pPr>
            <a:r>
              <a:rPr lang="en"/>
              <a:t>Electric field is expelled from the internal bulk of material. Limitation of phonons</a:t>
            </a:r>
            <a:endParaRPr/>
          </a:p>
        </p:txBody>
      </p:sp>
    </p:spTree>
    <p:extLst>
      <p:ext uri="{BB962C8B-B14F-4D97-AF65-F5344CB8AC3E}">
        <p14:creationId xmlns:p14="http://schemas.microsoft.com/office/powerpoint/2010/main" val="375375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31005aa5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31005aa5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Thermal and photon</a:t>
            </a:r>
            <a:endParaRPr/>
          </a:p>
          <a:p>
            <a:pPr marL="0" lvl="0" indent="0" algn="l" rtl="0">
              <a:spcBef>
                <a:spcPts val="0"/>
              </a:spcBef>
              <a:spcAft>
                <a:spcPts val="0"/>
              </a:spcAft>
              <a:buNone/>
            </a:pPr>
            <a:r>
              <a:rPr lang="en"/>
              <a:t>Thermal consists of Infrared radiation being absorbed and converted into thermal energy </a:t>
            </a:r>
            <a:endParaRPr/>
          </a:p>
          <a:p>
            <a:pPr marL="0" lvl="0" indent="0" algn="l" rtl="0">
              <a:spcBef>
                <a:spcPts val="0"/>
              </a:spcBef>
              <a:spcAft>
                <a:spcPts val="0"/>
              </a:spcAft>
              <a:buNone/>
            </a:pPr>
            <a:r>
              <a:rPr lang="en"/>
              <a:t>Photon consists of using change the state of semiconductor materials when detector absorbs photons which result in photovoltaic</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69963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2a2bb56b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d2a2bb56b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848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03858b5c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d03858b5c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270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d2a2bb56b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d2a2bb56b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07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2a2bb56b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2a2bb56b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895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40ddb1e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d40ddb1e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425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99a76c71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99a76c71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[100] direction window for anisotropic etching</a:t>
            </a:r>
            <a:endParaRPr/>
          </a:p>
          <a:p>
            <a:pPr marL="0" lvl="0" indent="0" algn="l" rtl="0">
              <a:spcBef>
                <a:spcPts val="0"/>
              </a:spcBef>
              <a:spcAft>
                <a:spcPts val="0"/>
              </a:spcAft>
              <a:buClr>
                <a:schemeClr val="dk1"/>
              </a:buClr>
              <a:buSzPts val="1100"/>
              <a:buFont typeface="Arial"/>
              <a:buNone/>
            </a:pPr>
            <a:r>
              <a:rPr lang="en"/>
              <a:t>is faster than a [110] direction window on a (100) Si wafer.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As a silicon etchant, XeF2 presents unique advantages, such as high selectivity for silicon, gas phase isotropic etching, and ease of operation. Thus, XeF2 etching can avoid the stiction problem in the wet etching process and the plasma damage in the DRIE process; consequently, XeF2 etching is suitable for CMOS-MEMS thermoelectric IR sensors. Xu et al. [36] developed a CMOS-MEMS thermoelectric IR sensor by XeF2 front-side isotropic etching; the maximum transconductance change of the CMOS device after XeF2 etching was 1.25%.</a:t>
            </a:r>
            <a:endParaRPr/>
          </a:p>
        </p:txBody>
      </p:sp>
    </p:spTree>
    <p:extLst>
      <p:ext uri="{BB962C8B-B14F-4D97-AF65-F5344CB8AC3E}">
        <p14:creationId xmlns:p14="http://schemas.microsoft.com/office/powerpoint/2010/main" val="3332485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c6a7c9548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c6a7c9548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831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c57b08c5e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c57b08c5e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770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57b08c5e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c57b08c5e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330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57b08c5e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57b08c5e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Scaps simulator	 Devsim Paraview</a:t>
            </a:r>
            <a:endParaRPr/>
          </a:p>
        </p:txBody>
      </p:sp>
    </p:spTree>
    <p:extLst>
      <p:ext uri="{BB962C8B-B14F-4D97-AF65-F5344CB8AC3E}">
        <p14:creationId xmlns:p14="http://schemas.microsoft.com/office/powerpoint/2010/main" val="393686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99a76c7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99a76c7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types of IR sensors thermal and photon</a:t>
            </a:r>
            <a:endParaRPr/>
          </a:p>
          <a:p>
            <a:pPr marL="0" lvl="0" indent="0" algn="l" rtl="0">
              <a:spcBef>
                <a:spcPts val="0"/>
              </a:spcBef>
              <a:spcAft>
                <a:spcPts val="0"/>
              </a:spcAft>
              <a:buNone/>
            </a:pPr>
            <a:r>
              <a:rPr lang="en"/>
              <a:t>Photons are limited due to the impact of noise from higher ambient temperatures and need for cooling systems limits their current applications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381939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c57b08c5e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c57b08c5e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362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c31005aa5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c31005aa5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67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99a76c71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99a76c71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981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c57b08c5e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c57b08c5e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7386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99a76c71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799a76c71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06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c5ed4c19f0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c5ed4c19f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Wafer method is selected one </a:t>
            </a:r>
            <a:endParaRPr/>
          </a:p>
        </p:txBody>
      </p:sp>
    </p:spTree>
    <p:extLst>
      <p:ext uri="{BB962C8B-B14F-4D97-AF65-F5344CB8AC3E}">
        <p14:creationId xmlns:p14="http://schemas.microsoft.com/office/powerpoint/2010/main" val="4249628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99a76c71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799a76c71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901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d03840341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d03840341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414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6d4dbf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6d4dbf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358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99a76c71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799a76c71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8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5ed4c19f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5ed4c19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228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03840341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d03840341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177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3562e2c0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3562e2c0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066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c6a7c9548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c6a7c9548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135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57b08c5e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57b08c5e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0743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5ed4c19f0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5ed4c19f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951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6ace5927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6ace5927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37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c6a7c95481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c6a7c95481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55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57b08c5e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c57b08c5e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etching windows cut off the heat transfer path from the absorber to the hot junctions; (b) the etching windows avoid cutting off the heat transfer path from the absorber to the hot junctions</a:t>
            </a:r>
            <a:endParaRPr/>
          </a:p>
        </p:txBody>
      </p:sp>
    </p:spTree>
    <p:extLst>
      <p:ext uri="{BB962C8B-B14F-4D97-AF65-F5344CB8AC3E}">
        <p14:creationId xmlns:p14="http://schemas.microsoft.com/office/powerpoint/2010/main" val="1797044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c6a7c9548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c6a7c9548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Indium p type antimony n type BiTe	InCoSb	CuSe</a:t>
            </a:r>
            <a:endParaRPr/>
          </a:p>
          <a:p>
            <a:pPr marL="0" lvl="0" indent="0" algn="l" rtl="0">
              <a:spcBef>
                <a:spcPts val="0"/>
              </a:spcBef>
              <a:spcAft>
                <a:spcPts val="0"/>
              </a:spcAft>
              <a:buNone/>
            </a:pPr>
            <a:endParaRPr/>
          </a:p>
          <a:p>
            <a:pPr marL="0" lvl="0" indent="0" algn="l" rtl="0">
              <a:spcBef>
                <a:spcPts val="0"/>
              </a:spcBef>
              <a:spcAft>
                <a:spcPts val="0"/>
              </a:spcAft>
              <a:buNone/>
            </a:pPr>
            <a:r>
              <a:rPr lang="en"/>
              <a:t>Boron p type Phosphorus n type Silicon</a:t>
            </a:r>
            <a:endParaRPr/>
          </a:p>
        </p:txBody>
      </p:sp>
    </p:spTree>
    <p:extLst>
      <p:ext uri="{BB962C8B-B14F-4D97-AF65-F5344CB8AC3E}">
        <p14:creationId xmlns:p14="http://schemas.microsoft.com/office/powerpoint/2010/main" val="3049584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99a76c71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99a76c71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Thus, front-side etching thermoelectric IR sensors usually show poor performance. However, combining back-side etching and front-side etching can improve the sensor performance twice as high as that of front-side etching alone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83800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gif"/></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hyperlink" Target="http://pubs.rsc.org/en/content/articlelanding/2014/ee/c4ee01320d"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link.springer.com/content/pdf/10.1007/s11465-017-0441-2.pdf"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pubs.rsc.org/en/content/articlelanding/2014/ee/c4ee01320d" TargetMode="External"/><Relationship Id="rId5" Type="http://schemas.openxmlformats.org/officeDocument/2006/relationships/hyperlink" Target="https://www.spiedigitallibrary.org/ebooks/TT/Fundamentals-of-Infrared-Detector-Materials/eISBN-9780819478740/10.1117/3.741688?SSO=1" TargetMode="External"/><Relationship Id="rId4" Type="http://schemas.openxmlformats.org/officeDocument/2006/relationships/hyperlink" Target="https://www.mdpi.com/2072-666X/10/6/413"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authors.library.caltech.edu/70797/4/nnano.2017.87-s1.pdf"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core.ac.uk/download/pdf/77926966.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Photo-detector IR and Vis </a:t>
            </a:r>
            <a:endParaRPr/>
          </a:p>
          <a:p>
            <a:pPr marL="0" lvl="0" indent="0" algn="l" rtl="0">
              <a:spcBef>
                <a:spcPts val="0"/>
              </a:spcBef>
              <a:spcAft>
                <a:spcPts val="0"/>
              </a:spcAft>
              <a:buNone/>
            </a:pPr>
            <a:r>
              <a:rPr lang="en"/>
              <a:t>MEMS device</a:t>
            </a: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t>Zachary Luscher, Jennifer Padilla</a:t>
            </a:r>
            <a:endParaRPr sz="23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p:nvPr/>
        </p:nvSpPr>
        <p:spPr>
          <a:xfrm>
            <a:off x="529250" y="413475"/>
            <a:ext cx="138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Seebeck Effect </a:t>
            </a:r>
            <a:endParaRPr>
              <a:latin typeface="Lato"/>
              <a:ea typeface="Lato"/>
              <a:cs typeface="Lato"/>
              <a:sym typeface="Lato"/>
            </a:endParaRPr>
          </a:p>
        </p:txBody>
      </p:sp>
      <p:pic>
        <p:nvPicPr>
          <p:cNvPr id="161" name="Google Shape;161;p22"/>
          <p:cNvPicPr preferRelativeResize="0"/>
          <p:nvPr/>
        </p:nvPicPr>
        <p:blipFill rotWithShape="1">
          <a:blip r:embed="rId3">
            <a:alphaModFix/>
          </a:blip>
          <a:srcRect t="9338" r="39690" b="30337"/>
          <a:stretch/>
        </p:blipFill>
        <p:spPr>
          <a:xfrm>
            <a:off x="4572000" y="1008850"/>
            <a:ext cx="4259599" cy="2828099"/>
          </a:xfrm>
          <a:prstGeom prst="rect">
            <a:avLst/>
          </a:prstGeom>
          <a:noFill/>
          <a:ln>
            <a:noFill/>
          </a:ln>
        </p:spPr>
      </p:pic>
      <p:pic>
        <p:nvPicPr>
          <p:cNvPr id="162" name="Google Shape;162;p22"/>
          <p:cNvPicPr preferRelativeResize="0"/>
          <p:nvPr/>
        </p:nvPicPr>
        <p:blipFill rotWithShape="1">
          <a:blip r:embed="rId3">
            <a:alphaModFix/>
          </a:blip>
          <a:srcRect r="41335" b="89312"/>
          <a:stretch/>
        </p:blipFill>
        <p:spPr>
          <a:xfrm>
            <a:off x="428700" y="814750"/>
            <a:ext cx="4143301" cy="501050"/>
          </a:xfrm>
          <a:prstGeom prst="rect">
            <a:avLst/>
          </a:prstGeom>
          <a:noFill/>
          <a:ln>
            <a:noFill/>
          </a:ln>
        </p:spPr>
      </p:pic>
      <p:sp>
        <p:nvSpPr>
          <p:cNvPr id="163" name="Google Shape;163;p22"/>
          <p:cNvSpPr txBox="1"/>
          <p:nvPr/>
        </p:nvSpPr>
        <p:spPr>
          <a:xfrm>
            <a:off x="4928500" y="413475"/>
            <a:ext cx="25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Thermal Losses </a:t>
            </a:r>
            <a:endParaRPr>
              <a:latin typeface="Lato"/>
              <a:ea typeface="Lato"/>
              <a:cs typeface="Lato"/>
              <a:sym typeface="Lato"/>
            </a:endParaRPr>
          </a:p>
        </p:txBody>
      </p:sp>
      <p:pic>
        <p:nvPicPr>
          <p:cNvPr id="164" name="Google Shape;164;p22"/>
          <p:cNvPicPr preferRelativeResize="0"/>
          <p:nvPr/>
        </p:nvPicPr>
        <p:blipFill rotWithShape="1">
          <a:blip r:embed="rId3">
            <a:alphaModFix/>
          </a:blip>
          <a:srcRect l="59947" b="77504"/>
          <a:stretch/>
        </p:blipFill>
        <p:spPr>
          <a:xfrm>
            <a:off x="529250" y="1508275"/>
            <a:ext cx="2828876" cy="1054650"/>
          </a:xfrm>
          <a:prstGeom prst="rect">
            <a:avLst/>
          </a:prstGeom>
          <a:noFill/>
          <a:ln>
            <a:noFill/>
          </a:ln>
        </p:spPr>
      </p:pic>
      <p:sp>
        <p:nvSpPr>
          <p:cNvPr id="165" name="Google Shape;165;p22"/>
          <p:cNvSpPr txBox="1"/>
          <p:nvPr/>
        </p:nvSpPr>
        <p:spPr>
          <a:xfrm>
            <a:off x="529250" y="1108075"/>
            <a:ext cx="109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Constants </a:t>
            </a:r>
            <a:endParaRPr>
              <a:latin typeface="Lato"/>
              <a:ea typeface="Lato"/>
              <a:cs typeface="Lato"/>
              <a:sym typeface="Lato"/>
            </a:endParaRPr>
          </a:p>
        </p:txBody>
      </p:sp>
      <p:pic>
        <p:nvPicPr>
          <p:cNvPr id="166" name="Google Shape;166;p22"/>
          <p:cNvPicPr preferRelativeResize="0"/>
          <p:nvPr/>
        </p:nvPicPr>
        <p:blipFill rotWithShape="1">
          <a:blip r:embed="rId3">
            <a:alphaModFix/>
          </a:blip>
          <a:srcRect l="63936" t="29910" r="8024" b="55460"/>
          <a:stretch/>
        </p:blipFill>
        <p:spPr>
          <a:xfrm>
            <a:off x="2365025" y="1612525"/>
            <a:ext cx="1980351" cy="685850"/>
          </a:xfrm>
          <a:prstGeom prst="rect">
            <a:avLst/>
          </a:prstGeom>
          <a:noFill/>
          <a:ln>
            <a:noFill/>
          </a:ln>
        </p:spPr>
      </p:pic>
      <p:pic>
        <p:nvPicPr>
          <p:cNvPr id="167" name="Google Shape;167;p22"/>
          <p:cNvPicPr preferRelativeResize="0"/>
          <p:nvPr/>
        </p:nvPicPr>
        <p:blipFill rotWithShape="1">
          <a:blip r:embed="rId3">
            <a:alphaModFix/>
          </a:blip>
          <a:srcRect l="59947" t="42562" b="10380"/>
          <a:stretch/>
        </p:blipFill>
        <p:spPr>
          <a:xfrm>
            <a:off x="529250" y="2595100"/>
            <a:ext cx="2828876" cy="2206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3"/>
          <p:cNvPicPr preferRelativeResize="0"/>
          <p:nvPr/>
        </p:nvPicPr>
        <p:blipFill rotWithShape="1">
          <a:blip r:embed="rId3">
            <a:alphaModFix/>
          </a:blip>
          <a:srcRect t="48389"/>
          <a:stretch/>
        </p:blipFill>
        <p:spPr>
          <a:xfrm>
            <a:off x="35025" y="2692450"/>
            <a:ext cx="9073951" cy="2367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4"/>
          <p:cNvPicPr preferRelativeResize="0"/>
          <p:nvPr/>
        </p:nvPicPr>
        <p:blipFill>
          <a:blip r:embed="rId3">
            <a:alphaModFix/>
          </a:blip>
          <a:stretch>
            <a:fillRect/>
          </a:stretch>
        </p:blipFill>
        <p:spPr>
          <a:xfrm>
            <a:off x="4847575" y="514350"/>
            <a:ext cx="3857625" cy="4629150"/>
          </a:xfrm>
          <a:prstGeom prst="rect">
            <a:avLst/>
          </a:prstGeom>
          <a:noFill/>
          <a:ln>
            <a:noFill/>
          </a:ln>
        </p:spPr>
      </p:pic>
      <p:pic>
        <p:nvPicPr>
          <p:cNvPr id="178" name="Google Shape;178;p24"/>
          <p:cNvPicPr preferRelativeResize="0"/>
          <p:nvPr/>
        </p:nvPicPr>
        <p:blipFill>
          <a:blip r:embed="rId4">
            <a:alphaModFix/>
          </a:blip>
          <a:stretch>
            <a:fillRect/>
          </a:stretch>
        </p:blipFill>
        <p:spPr>
          <a:xfrm>
            <a:off x="462425" y="538163"/>
            <a:ext cx="3867150" cy="4581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p:nvPr/>
        </p:nvSpPr>
        <p:spPr>
          <a:xfrm>
            <a:off x="765050" y="1566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4" name="Google Shape;184;p25"/>
          <p:cNvSpPr txBox="1"/>
          <p:nvPr/>
        </p:nvSpPr>
        <p:spPr>
          <a:xfrm>
            <a:off x="4405300" y="1220900"/>
            <a:ext cx="4143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185" name="Google Shape;185;p25"/>
          <p:cNvSpPr txBox="1"/>
          <p:nvPr/>
        </p:nvSpPr>
        <p:spPr>
          <a:xfrm>
            <a:off x="630175" y="501425"/>
            <a:ext cx="6196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Micro-Physical Constraints for Optimization</a:t>
            </a:r>
            <a:endParaRPr/>
          </a:p>
        </p:txBody>
      </p:sp>
      <p:pic>
        <p:nvPicPr>
          <p:cNvPr id="186" name="Google Shape;186;p25"/>
          <p:cNvPicPr preferRelativeResize="0"/>
          <p:nvPr/>
        </p:nvPicPr>
        <p:blipFill rotWithShape="1">
          <a:blip r:embed="rId3">
            <a:alphaModFix/>
          </a:blip>
          <a:srcRect r="41335" b="79372"/>
          <a:stretch/>
        </p:blipFill>
        <p:spPr>
          <a:xfrm>
            <a:off x="193400" y="1367800"/>
            <a:ext cx="4143301" cy="967075"/>
          </a:xfrm>
          <a:prstGeom prst="rect">
            <a:avLst/>
          </a:prstGeom>
          <a:noFill/>
          <a:ln>
            <a:noFill/>
          </a:ln>
        </p:spPr>
      </p:pic>
      <p:sp>
        <p:nvSpPr>
          <p:cNvPr id="187" name="Google Shape;187;p25"/>
          <p:cNvSpPr txBox="1"/>
          <p:nvPr/>
        </p:nvSpPr>
        <p:spPr>
          <a:xfrm>
            <a:off x="3919625" y="1367800"/>
            <a:ext cx="52245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Maximize the Temperature difference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Maximize distance between casing and device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Maximize suspended area</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Maximize width and thickness relative to length while maintaining a larger number of thermocouples </a:t>
            </a:r>
            <a:endParaRPr>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p:nvPr/>
        </p:nvSpPr>
        <p:spPr>
          <a:xfrm>
            <a:off x="496150" y="363850"/>
            <a:ext cx="157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Responsivity </a:t>
            </a:r>
            <a:endParaRPr sz="1600" b="1">
              <a:latin typeface="Lato"/>
              <a:ea typeface="Lato"/>
              <a:cs typeface="Lato"/>
              <a:sym typeface="Lato"/>
            </a:endParaRPr>
          </a:p>
        </p:txBody>
      </p:sp>
      <p:sp>
        <p:nvSpPr>
          <p:cNvPr id="193" name="Google Shape;193;p26"/>
          <p:cNvSpPr txBox="1"/>
          <p:nvPr/>
        </p:nvSpPr>
        <p:spPr>
          <a:xfrm>
            <a:off x="4663875" y="363850"/>
            <a:ext cx="1571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Detectivity</a:t>
            </a:r>
            <a:endParaRPr sz="1600" b="1">
              <a:latin typeface="Lato"/>
              <a:ea typeface="Lato"/>
              <a:cs typeface="Lato"/>
              <a:sym typeface="Lato"/>
            </a:endParaRPr>
          </a:p>
        </p:txBody>
      </p:sp>
      <p:pic>
        <p:nvPicPr>
          <p:cNvPr id="194" name="Google Shape;194;p26"/>
          <p:cNvPicPr preferRelativeResize="0"/>
          <p:nvPr/>
        </p:nvPicPr>
        <p:blipFill rotWithShape="1">
          <a:blip r:embed="rId3">
            <a:alphaModFix/>
          </a:blip>
          <a:srcRect t="66840" r="69324" b="15521"/>
          <a:stretch/>
        </p:blipFill>
        <p:spPr>
          <a:xfrm>
            <a:off x="496150" y="830200"/>
            <a:ext cx="2685175" cy="1476100"/>
          </a:xfrm>
          <a:prstGeom prst="rect">
            <a:avLst/>
          </a:prstGeom>
          <a:noFill/>
          <a:ln>
            <a:noFill/>
          </a:ln>
        </p:spPr>
      </p:pic>
      <p:pic>
        <p:nvPicPr>
          <p:cNvPr id="195" name="Google Shape;195;p26"/>
          <p:cNvPicPr preferRelativeResize="0"/>
          <p:nvPr/>
        </p:nvPicPr>
        <p:blipFill rotWithShape="1">
          <a:blip r:embed="rId3">
            <a:alphaModFix/>
          </a:blip>
          <a:srcRect t="80520" r="70311" b="3251"/>
          <a:stretch/>
        </p:blipFill>
        <p:spPr>
          <a:xfrm>
            <a:off x="4663875" y="959250"/>
            <a:ext cx="3143125" cy="1273450"/>
          </a:xfrm>
          <a:prstGeom prst="rect">
            <a:avLst/>
          </a:prstGeom>
          <a:noFill/>
          <a:ln>
            <a:noFill/>
          </a:ln>
        </p:spPr>
      </p:pic>
      <p:pic>
        <p:nvPicPr>
          <p:cNvPr id="196" name="Google Shape;196;p26"/>
          <p:cNvPicPr preferRelativeResize="0"/>
          <p:nvPr/>
        </p:nvPicPr>
        <p:blipFill>
          <a:blip r:embed="rId4">
            <a:alphaModFix/>
          </a:blip>
          <a:stretch>
            <a:fillRect/>
          </a:stretch>
        </p:blipFill>
        <p:spPr>
          <a:xfrm>
            <a:off x="496138" y="3151025"/>
            <a:ext cx="2685187" cy="1644300"/>
          </a:xfrm>
          <a:prstGeom prst="rect">
            <a:avLst/>
          </a:prstGeom>
          <a:noFill/>
          <a:ln>
            <a:noFill/>
          </a:ln>
        </p:spPr>
      </p:pic>
      <p:sp>
        <p:nvSpPr>
          <p:cNvPr id="197" name="Google Shape;197;p26"/>
          <p:cNvSpPr txBox="1"/>
          <p:nvPr/>
        </p:nvSpPr>
        <p:spPr>
          <a:xfrm>
            <a:off x="578825" y="2675975"/>
            <a:ext cx="260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Constants</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pic>
        <p:nvPicPr>
          <p:cNvPr id="202" name="Google Shape;202;p27"/>
          <p:cNvPicPr preferRelativeResize="0"/>
          <p:nvPr/>
        </p:nvPicPr>
        <p:blipFill>
          <a:blip r:embed="rId3">
            <a:alphaModFix/>
          </a:blip>
          <a:stretch>
            <a:fillRect/>
          </a:stretch>
        </p:blipFill>
        <p:spPr>
          <a:xfrm>
            <a:off x="-503350" y="304800"/>
            <a:ext cx="6371356" cy="4838700"/>
          </a:xfrm>
          <a:prstGeom prst="rect">
            <a:avLst/>
          </a:prstGeom>
          <a:noFill/>
          <a:ln>
            <a:noFill/>
          </a:ln>
        </p:spPr>
      </p:pic>
      <p:grpSp>
        <p:nvGrpSpPr>
          <p:cNvPr id="203" name="Google Shape;203;p27"/>
          <p:cNvGrpSpPr/>
          <p:nvPr/>
        </p:nvGrpSpPr>
        <p:grpSpPr>
          <a:xfrm>
            <a:off x="4180350" y="292162"/>
            <a:ext cx="4963654" cy="4863975"/>
            <a:chOff x="4180350" y="292162"/>
            <a:chExt cx="4963654" cy="4863975"/>
          </a:xfrm>
        </p:grpSpPr>
        <p:pic>
          <p:nvPicPr>
            <p:cNvPr id="204" name="Google Shape;204;p27"/>
            <p:cNvPicPr preferRelativeResize="0"/>
            <p:nvPr/>
          </p:nvPicPr>
          <p:blipFill>
            <a:blip r:embed="rId4">
              <a:alphaModFix/>
            </a:blip>
            <a:stretch>
              <a:fillRect/>
            </a:stretch>
          </p:blipFill>
          <p:spPr>
            <a:xfrm>
              <a:off x="4180350" y="292162"/>
              <a:ext cx="4963654" cy="4863975"/>
            </a:xfrm>
            <a:prstGeom prst="rect">
              <a:avLst/>
            </a:prstGeom>
            <a:noFill/>
            <a:ln>
              <a:noFill/>
            </a:ln>
          </p:spPr>
        </p:pic>
        <p:sp>
          <p:nvSpPr>
            <p:cNvPr id="205" name="Google Shape;205;p27"/>
            <p:cNvSpPr/>
            <p:nvPr/>
          </p:nvSpPr>
          <p:spPr>
            <a:xfrm rot="-3934515">
              <a:off x="5927960" y="2863152"/>
              <a:ext cx="592748" cy="1275871"/>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a:off x="5868000" y="3615925"/>
              <a:ext cx="212700" cy="2127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txBox="1"/>
            <p:nvPr/>
          </p:nvSpPr>
          <p:spPr>
            <a:xfrm rot="-1235728">
              <a:off x="5902985" y="3003072"/>
              <a:ext cx="1275842" cy="43100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latin typeface="Lato"/>
                  <a:ea typeface="Lato"/>
                  <a:cs typeface="Lato"/>
                  <a:sym typeface="Lato"/>
                </a:rPr>
                <a:t>ELECTRON</a:t>
              </a:r>
              <a:endParaRPr sz="1600" b="1">
                <a:solidFill>
                  <a:schemeClr val="dk1"/>
                </a:solidFill>
                <a:latin typeface="Lato"/>
                <a:ea typeface="Lato"/>
                <a:cs typeface="Lato"/>
                <a:sym typeface="Lato"/>
              </a:endParaRPr>
            </a:p>
          </p:txBody>
        </p:sp>
      </p:grpSp>
      <p:grpSp>
        <p:nvGrpSpPr>
          <p:cNvPr id="208" name="Google Shape;208;p27"/>
          <p:cNvGrpSpPr/>
          <p:nvPr/>
        </p:nvGrpSpPr>
        <p:grpSpPr>
          <a:xfrm>
            <a:off x="6332407" y="292150"/>
            <a:ext cx="1150416" cy="2555610"/>
            <a:chOff x="6119757" y="173650"/>
            <a:chExt cx="1150416" cy="2555610"/>
          </a:xfrm>
        </p:grpSpPr>
        <p:sp>
          <p:nvSpPr>
            <p:cNvPr id="209" name="Google Shape;209;p27"/>
            <p:cNvSpPr/>
            <p:nvPr/>
          </p:nvSpPr>
          <p:spPr>
            <a:xfrm>
              <a:off x="6229623" y="173650"/>
              <a:ext cx="1040550" cy="2166375"/>
            </a:xfrm>
            <a:custGeom>
              <a:avLst/>
              <a:gdLst/>
              <a:ahLst/>
              <a:cxnLst/>
              <a:rect l="l" t="t" r="r" b="b"/>
              <a:pathLst>
                <a:path w="41622" h="86655" extrusionOk="0">
                  <a:moveTo>
                    <a:pt x="41622" y="0"/>
                  </a:moveTo>
                  <a:cubicBezTo>
                    <a:pt x="36129" y="1861"/>
                    <a:pt x="9459" y="5405"/>
                    <a:pt x="8661" y="11164"/>
                  </a:cubicBezTo>
                  <a:cubicBezTo>
                    <a:pt x="7864" y="16923"/>
                    <a:pt x="38255" y="29151"/>
                    <a:pt x="36837" y="34556"/>
                  </a:cubicBezTo>
                  <a:cubicBezTo>
                    <a:pt x="35419" y="39961"/>
                    <a:pt x="1396" y="37834"/>
                    <a:pt x="155" y="43593"/>
                  </a:cubicBezTo>
                  <a:cubicBezTo>
                    <a:pt x="-1085" y="49352"/>
                    <a:pt x="27002" y="61935"/>
                    <a:pt x="29394" y="69112"/>
                  </a:cubicBezTo>
                  <a:cubicBezTo>
                    <a:pt x="31786" y="76289"/>
                    <a:pt x="16989" y="83731"/>
                    <a:pt x="14508" y="86655"/>
                  </a:cubicBezTo>
                </a:path>
              </a:pathLst>
            </a:custGeom>
            <a:noFill/>
            <a:ln w="114300" cap="flat" cmpd="sng">
              <a:solidFill>
                <a:srgbClr val="FF0000"/>
              </a:solidFill>
              <a:prstDash val="solid"/>
              <a:round/>
              <a:headEnd type="none" w="med" len="med"/>
              <a:tailEnd type="none" w="med" len="med"/>
            </a:ln>
          </p:spPr>
        </p:sp>
        <p:sp>
          <p:nvSpPr>
            <p:cNvPr id="210" name="Google Shape;210;p27"/>
            <p:cNvSpPr/>
            <p:nvPr/>
          </p:nvSpPr>
          <p:spPr>
            <a:xfrm rot="-2198964">
              <a:off x="6122094" y="2266629"/>
              <a:ext cx="763926" cy="260461"/>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7"/>
          <p:cNvSpPr txBox="1"/>
          <p:nvPr/>
        </p:nvSpPr>
        <p:spPr>
          <a:xfrm rot="-1235728">
            <a:off x="5776285" y="125197"/>
            <a:ext cx="1275842" cy="43100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FF0000"/>
                </a:solidFill>
                <a:latin typeface="Lato"/>
                <a:ea typeface="Lato"/>
                <a:cs typeface="Lato"/>
                <a:sym typeface="Lato"/>
              </a:rPr>
              <a:t>INFRARED</a:t>
            </a:r>
            <a:endParaRPr sz="1600" b="1">
              <a:solidFill>
                <a:srgbClr val="FF0000"/>
              </a:solidFill>
              <a:latin typeface="Lato"/>
              <a:ea typeface="Lato"/>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15"/>
        <p:cNvGrpSpPr/>
        <p:nvPr/>
      </p:nvGrpSpPr>
      <p:grpSpPr>
        <a:xfrm>
          <a:off x="0" y="0"/>
          <a:ext cx="0" cy="0"/>
          <a:chOff x="0" y="0"/>
          <a:chExt cx="0" cy="0"/>
        </a:xfrm>
      </p:grpSpPr>
      <p:pic>
        <p:nvPicPr>
          <p:cNvPr id="216" name="Google Shape;216;p28"/>
          <p:cNvPicPr preferRelativeResize="0"/>
          <p:nvPr/>
        </p:nvPicPr>
        <p:blipFill>
          <a:blip r:embed="rId3">
            <a:alphaModFix/>
          </a:blip>
          <a:stretch>
            <a:fillRect/>
          </a:stretch>
        </p:blipFill>
        <p:spPr>
          <a:xfrm>
            <a:off x="0" y="1012650"/>
            <a:ext cx="3495675" cy="3381375"/>
          </a:xfrm>
          <a:prstGeom prst="rect">
            <a:avLst/>
          </a:prstGeom>
          <a:noFill/>
          <a:ln>
            <a:noFill/>
          </a:ln>
        </p:spPr>
      </p:pic>
      <p:pic>
        <p:nvPicPr>
          <p:cNvPr id="217" name="Google Shape;217;p28"/>
          <p:cNvPicPr preferRelativeResize="0"/>
          <p:nvPr/>
        </p:nvPicPr>
        <p:blipFill rotWithShape="1">
          <a:blip r:embed="rId4">
            <a:alphaModFix/>
          </a:blip>
          <a:srcRect l="1923" t="2091" r="14078" b="3711"/>
          <a:stretch/>
        </p:blipFill>
        <p:spPr>
          <a:xfrm>
            <a:off x="3495675" y="836175"/>
            <a:ext cx="5578626" cy="37343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21"/>
        <p:cNvGrpSpPr/>
        <p:nvPr/>
      </p:nvGrpSpPr>
      <p:grpSpPr>
        <a:xfrm>
          <a:off x="0" y="0"/>
          <a:ext cx="0" cy="0"/>
          <a:chOff x="0" y="0"/>
          <a:chExt cx="0" cy="0"/>
        </a:xfrm>
      </p:grpSpPr>
      <p:sp>
        <p:nvSpPr>
          <p:cNvPr id="222" name="Google Shape;222;p29"/>
          <p:cNvSpPr txBox="1"/>
          <p:nvPr/>
        </p:nvSpPr>
        <p:spPr>
          <a:xfrm>
            <a:off x="436475" y="564400"/>
            <a:ext cx="6196200" cy="5541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Electrical Constraints for Optimization</a:t>
            </a:r>
            <a:endParaRPr/>
          </a:p>
        </p:txBody>
      </p:sp>
      <p:pic>
        <p:nvPicPr>
          <p:cNvPr id="223" name="Google Shape;223;p29"/>
          <p:cNvPicPr preferRelativeResize="0"/>
          <p:nvPr/>
        </p:nvPicPr>
        <p:blipFill rotWithShape="1">
          <a:blip r:embed="rId3">
            <a:alphaModFix/>
          </a:blip>
          <a:srcRect l="1760" r="49997" b="24081"/>
          <a:stretch/>
        </p:blipFill>
        <p:spPr>
          <a:xfrm>
            <a:off x="296425" y="1059697"/>
            <a:ext cx="5514974" cy="4083803"/>
          </a:xfrm>
          <a:prstGeom prst="rect">
            <a:avLst/>
          </a:prstGeom>
          <a:noFill/>
          <a:ln>
            <a:noFill/>
          </a:ln>
        </p:spPr>
      </p:pic>
      <p:pic>
        <p:nvPicPr>
          <p:cNvPr id="224" name="Google Shape;224;p29"/>
          <p:cNvPicPr preferRelativeResize="0"/>
          <p:nvPr/>
        </p:nvPicPr>
        <p:blipFill>
          <a:blip r:embed="rId4">
            <a:alphaModFix/>
          </a:blip>
          <a:stretch>
            <a:fillRect/>
          </a:stretch>
        </p:blipFill>
        <p:spPr>
          <a:xfrm>
            <a:off x="6041600" y="478700"/>
            <a:ext cx="2623951" cy="46648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28"/>
        <p:cNvGrpSpPr/>
        <p:nvPr/>
      </p:nvGrpSpPr>
      <p:grpSpPr>
        <a:xfrm>
          <a:off x="0" y="0"/>
          <a:ext cx="0" cy="0"/>
          <a:chOff x="0" y="0"/>
          <a:chExt cx="0" cy="0"/>
        </a:xfrm>
      </p:grpSpPr>
      <p:pic>
        <p:nvPicPr>
          <p:cNvPr id="229" name="Google Shape;229;p30"/>
          <p:cNvPicPr preferRelativeResize="0"/>
          <p:nvPr/>
        </p:nvPicPr>
        <p:blipFill>
          <a:blip r:embed="rId3">
            <a:alphaModFix/>
          </a:blip>
          <a:stretch>
            <a:fillRect/>
          </a:stretch>
        </p:blipFill>
        <p:spPr>
          <a:xfrm>
            <a:off x="0" y="761151"/>
            <a:ext cx="9220574" cy="4244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33"/>
        <p:cNvGrpSpPr/>
        <p:nvPr/>
      </p:nvGrpSpPr>
      <p:grpSpPr>
        <a:xfrm>
          <a:off x="0" y="0"/>
          <a:ext cx="0" cy="0"/>
          <a:chOff x="0" y="0"/>
          <a:chExt cx="0" cy="0"/>
        </a:xfrm>
      </p:grpSpPr>
      <p:pic>
        <p:nvPicPr>
          <p:cNvPr id="234" name="Google Shape;234;p31"/>
          <p:cNvPicPr preferRelativeResize="0"/>
          <p:nvPr/>
        </p:nvPicPr>
        <p:blipFill>
          <a:blip r:embed="rId3">
            <a:alphaModFix/>
          </a:blip>
          <a:stretch>
            <a:fillRect/>
          </a:stretch>
        </p:blipFill>
        <p:spPr>
          <a:xfrm>
            <a:off x="0" y="409575"/>
            <a:ext cx="7324725" cy="4324350"/>
          </a:xfrm>
          <a:prstGeom prst="rect">
            <a:avLst/>
          </a:prstGeom>
          <a:noFill/>
          <a:ln>
            <a:noFill/>
          </a:ln>
        </p:spPr>
      </p:pic>
      <p:grpSp>
        <p:nvGrpSpPr>
          <p:cNvPr id="235" name="Google Shape;235;p31"/>
          <p:cNvGrpSpPr/>
          <p:nvPr/>
        </p:nvGrpSpPr>
        <p:grpSpPr>
          <a:xfrm>
            <a:off x="5175593" y="409575"/>
            <a:ext cx="3968399" cy="3863626"/>
            <a:chOff x="5175593" y="409575"/>
            <a:chExt cx="3968399" cy="3863626"/>
          </a:xfrm>
        </p:grpSpPr>
        <p:pic>
          <p:nvPicPr>
            <p:cNvPr id="236" name="Google Shape;236;p31"/>
            <p:cNvPicPr preferRelativeResize="0"/>
            <p:nvPr/>
          </p:nvPicPr>
          <p:blipFill rotWithShape="1">
            <a:blip r:embed="rId4">
              <a:alphaModFix/>
            </a:blip>
            <a:srcRect l="32004" t="19248" r="39444" b="27046"/>
            <a:stretch/>
          </p:blipFill>
          <p:spPr>
            <a:xfrm>
              <a:off x="5175593" y="409575"/>
              <a:ext cx="3968399" cy="3863626"/>
            </a:xfrm>
            <a:prstGeom prst="rect">
              <a:avLst/>
            </a:prstGeom>
            <a:noFill/>
            <a:ln>
              <a:noFill/>
            </a:ln>
          </p:spPr>
        </p:pic>
        <p:sp>
          <p:nvSpPr>
            <p:cNvPr id="237" name="Google Shape;237;p31"/>
            <p:cNvSpPr/>
            <p:nvPr/>
          </p:nvSpPr>
          <p:spPr>
            <a:xfrm rot="10800000">
              <a:off x="7202466" y="3249525"/>
              <a:ext cx="271200" cy="4860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1"/>
            <p:cNvSpPr/>
            <p:nvPr/>
          </p:nvSpPr>
          <p:spPr>
            <a:xfrm>
              <a:off x="7162630" y="798300"/>
              <a:ext cx="271200" cy="4860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1"/>
            <p:cNvSpPr/>
            <p:nvPr/>
          </p:nvSpPr>
          <p:spPr>
            <a:xfrm>
              <a:off x="7086425" y="3032158"/>
              <a:ext cx="503100" cy="486000"/>
            </a:xfrm>
            <a:prstGeom prst="curvedRightArrow">
              <a:avLst>
                <a:gd name="adj1" fmla="val 25000"/>
                <a:gd name="adj2" fmla="val 50000"/>
                <a:gd name="adj3" fmla="val 4078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1"/>
            <p:cNvSpPr/>
            <p:nvPr/>
          </p:nvSpPr>
          <p:spPr>
            <a:xfrm>
              <a:off x="7046675" y="1050751"/>
              <a:ext cx="582600" cy="486000"/>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31"/>
          <p:cNvSpPr txBox="1"/>
          <p:nvPr/>
        </p:nvSpPr>
        <p:spPr>
          <a:xfrm>
            <a:off x="5250000" y="4421575"/>
            <a:ext cx="3070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Limitation of Electron States Creates 3-D Topological Insulation</a:t>
            </a:r>
            <a:endParaRPr>
              <a:latin typeface="Lato"/>
              <a:ea typeface="Lato"/>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Introduction</a:t>
            </a:r>
            <a:endParaRPr>
              <a:latin typeface="Times New Roman"/>
              <a:ea typeface="Times New Roman"/>
              <a:cs typeface="Times New Roman"/>
              <a:sym typeface="Times New Roman"/>
            </a:endParaRPr>
          </a:p>
        </p:txBody>
      </p:sp>
      <p:sp>
        <p:nvSpPr>
          <p:cNvPr id="93" name="Google Shape;93;p1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-Currently there are two types of detectors </a:t>
            </a:r>
            <a:endParaRPr sz="1800">
              <a:latin typeface="Times New Roman"/>
              <a:ea typeface="Times New Roman"/>
              <a:cs typeface="Times New Roman"/>
              <a:sym typeface="Times New Roman"/>
            </a:endParaRPr>
          </a:p>
          <a:p>
            <a:pPr marL="0" lvl="0" indent="0" algn="l" rtl="0">
              <a:spcBef>
                <a:spcPts val="1200"/>
              </a:spcBef>
              <a:spcAft>
                <a:spcPts val="0"/>
              </a:spcAft>
              <a:buNone/>
            </a:pPr>
            <a:r>
              <a:rPr lang="en" sz="1800">
                <a:latin typeface="Times New Roman"/>
                <a:ea typeface="Times New Roman"/>
                <a:cs typeface="Times New Roman"/>
                <a:sym typeface="Times New Roman"/>
              </a:rPr>
              <a:t>-Photon detectors have good performance and short response</a:t>
            </a:r>
            <a:endParaRPr sz="1800">
              <a:latin typeface="Times New Roman"/>
              <a:ea typeface="Times New Roman"/>
              <a:cs typeface="Times New Roman"/>
              <a:sym typeface="Times New Roman"/>
            </a:endParaRPr>
          </a:p>
          <a:p>
            <a:pPr marL="0" lvl="0" indent="0" algn="l" rtl="0">
              <a:spcBef>
                <a:spcPts val="1200"/>
              </a:spcBef>
              <a:spcAft>
                <a:spcPts val="0"/>
              </a:spcAft>
              <a:buNone/>
            </a:pPr>
            <a:r>
              <a:rPr lang="en" sz="1800">
                <a:latin typeface="Times New Roman"/>
                <a:ea typeface="Times New Roman"/>
                <a:cs typeface="Times New Roman"/>
                <a:sym typeface="Times New Roman"/>
              </a:rPr>
              <a:t>-Thermal detectors are able to work under a variety of temperatures</a:t>
            </a:r>
            <a:endParaRPr sz="1800">
              <a:latin typeface="Times New Roman"/>
              <a:ea typeface="Times New Roman"/>
              <a:cs typeface="Times New Roman"/>
              <a:sym typeface="Times New Roman"/>
            </a:endParaRPr>
          </a:p>
          <a:p>
            <a:pPr marL="0" lvl="0" indent="0" algn="l" rtl="0">
              <a:spcBef>
                <a:spcPts val="1200"/>
              </a:spcBef>
              <a:spcAft>
                <a:spcPts val="1200"/>
              </a:spcAft>
              <a:buNone/>
            </a:pPr>
            <a:endParaRPr>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45"/>
        <p:cNvGrpSpPr/>
        <p:nvPr/>
      </p:nvGrpSpPr>
      <p:grpSpPr>
        <a:xfrm>
          <a:off x="0" y="0"/>
          <a:ext cx="0" cy="0"/>
          <a:chOff x="0" y="0"/>
          <a:chExt cx="0" cy="0"/>
        </a:xfrm>
      </p:grpSpPr>
      <p:pic>
        <p:nvPicPr>
          <p:cNvPr id="246" name="Google Shape;246;p32"/>
          <p:cNvPicPr preferRelativeResize="0"/>
          <p:nvPr/>
        </p:nvPicPr>
        <p:blipFill>
          <a:blip r:embed="rId3">
            <a:alphaModFix/>
          </a:blip>
          <a:stretch>
            <a:fillRect/>
          </a:stretch>
        </p:blipFill>
        <p:spPr>
          <a:xfrm>
            <a:off x="3665025" y="488375"/>
            <a:ext cx="7658100" cy="4638675"/>
          </a:xfrm>
          <a:prstGeom prst="rect">
            <a:avLst/>
          </a:prstGeom>
          <a:noFill/>
          <a:ln>
            <a:noFill/>
          </a:ln>
        </p:spPr>
      </p:pic>
      <p:pic>
        <p:nvPicPr>
          <p:cNvPr id="247" name="Google Shape;247;p32"/>
          <p:cNvPicPr preferRelativeResize="0"/>
          <p:nvPr/>
        </p:nvPicPr>
        <p:blipFill>
          <a:blip r:embed="rId4">
            <a:alphaModFix/>
          </a:blip>
          <a:stretch>
            <a:fillRect/>
          </a:stretch>
        </p:blipFill>
        <p:spPr>
          <a:xfrm>
            <a:off x="129150" y="1255150"/>
            <a:ext cx="4191000" cy="3105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51"/>
        <p:cNvGrpSpPr/>
        <p:nvPr/>
      </p:nvGrpSpPr>
      <p:grpSpPr>
        <a:xfrm>
          <a:off x="0" y="0"/>
          <a:ext cx="0" cy="0"/>
          <a:chOff x="0" y="0"/>
          <a:chExt cx="0" cy="0"/>
        </a:xfrm>
      </p:grpSpPr>
      <p:pic>
        <p:nvPicPr>
          <p:cNvPr id="252" name="Google Shape;252;p33"/>
          <p:cNvPicPr preferRelativeResize="0"/>
          <p:nvPr/>
        </p:nvPicPr>
        <p:blipFill rotWithShape="1">
          <a:blip r:embed="rId3">
            <a:alphaModFix/>
          </a:blip>
          <a:srcRect/>
          <a:stretch/>
        </p:blipFill>
        <p:spPr>
          <a:xfrm>
            <a:off x="4646225" y="1219954"/>
            <a:ext cx="3948475" cy="3518121"/>
          </a:xfrm>
          <a:prstGeom prst="rect">
            <a:avLst/>
          </a:prstGeom>
          <a:noFill/>
          <a:ln>
            <a:noFill/>
          </a:ln>
        </p:spPr>
      </p:pic>
      <p:pic>
        <p:nvPicPr>
          <p:cNvPr id="253" name="Google Shape;253;p33"/>
          <p:cNvPicPr preferRelativeResize="0"/>
          <p:nvPr/>
        </p:nvPicPr>
        <p:blipFill>
          <a:blip r:embed="rId4">
            <a:alphaModFix/>
          </a:blip>
          <a:stretch>
            <a:fillRect/>
          </a:stretch>
        </p:blipFill>
        <p:spPr>
          <a:xfrm>
            <a:off x="618375" y="1219951"/>
            <a:ext cx="3888922" cy="34557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57"/>
        <p:cNvGrpSpPr/>
        <p:nvPr/>
      </p:nvGrpSpPr>
      <p:grpSpPr>
        <a:xfrm>
          <a:off x="0" y="0"/>
          <a:ext cx="0" cy="0"/>
          <a:chOff x="0" y="0"/>
          <a:chExt cx="0" cy="0"/>
        </a:xfrm>
      </p:grpSpPr>
      <p:pic>
        <p:nvPicPr>
          <p:cNvPr id="258" name="Google Shape;258;p34"/>
          <p:cNvPicPr preferRelativeResize="0"/>
          <p:nvPr/>
        </p:nvPicPr>
        <p:blipFill>
          <a:blip r:embed="rId3">
            <a:alphaModFix/>
          </a:blip>
          <a:stretch>
            <a:fillRect/>
          </a:stretch>
        </p:blipFill>
        <p:spPr>
          <a:xfrm>
            <a:off x="68452" y="326500"/>
            <a:ext cx="3629027" cy="4838702"/>
          </a:xfrm>
          <a:prstGeom prst="rect">
            <a:avLst/>
          </a:prstGeom>
          <a:noFill/>
          <a:ln>
            <a:noFill/>
          </a:ln>
        </p:spPr>
      </p:pic>
      <p:sp>
        <p:nvSpPr>
          <p:cNvPr id="259" name="Google Shape;259;p34"/>
          <p:cNvSpPr txBox="1"/>
          <p:nvPr/>
        </p:nvSpPr>
        <p:spPr>
          <a:xfrm>
            <a:off x="2947800" y="426050"/>
            <a:ext cx="6196200" cy="5541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Nano-Physical Constraints for Optimization</a:t>
            </a:r>
            <a:endParaRPr/>
          </a:p>
        </p:txBody>
      </p:sp>
      <p:pic>
        <p:nvPicPr>
          <p:cNvPr id="260" name="Google Shape;260;p34"/>
          <p:cNvPicPr preferRelativeResize="0"/>
          <p:nvPr/>
        </p:nvPicPr>
        <p:blipFill rotWithShape="1">
          <a:blip r:embed="rId4">
            <a:alphaModFix/>
          </a:blip>
          <a:srcRect b="17823"/>
          <a:stretch/>
        </p:blipFill>
        <p:spPr>
          <a:xfrm>
            <a:off x="3697475" y="980150"/>
            <a:ext cx="5344725" cy="4185050"/>
          </a:xfrm>
          <a:prstGeom prst="rect">
            <a:avLst/>
          </a:prstGeom>
          <a:noFill/>
          <a:ln>
            <a:noFill/>
          </a:ln>
        </p:spPr>
      </p:pic>
      <p:pic>
        <p:nvPicPr>
          <p:cNvPr id="261" name="Google Shape;261;p34"/>
          <p:cNvPicPr preferRelativeResize="0"/>
          <p:nvPr/>
        </p:nvPicPr>
        <p:blipFill rotWithShape="1">
          <a:blip r:embed="rId5">
            <a:alphaModFix/>
          </a:blip>
          <a:srcRect l="27343" t="3594" r="2955" b="4930"/>
          <a:stretch/>
        </p:blipFill>
        <p:spPr>
          <a:xfrm>
            <a:off x="6665375" y="2612300"/>
            <a:ext cx="2376825" cy="25529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65"/>
        <p:cNvGrpSpPr/>
        <p:nvPr/>
      </p:nvGrpSpPr>
      <p:grpSpPr>
        <a:xfrm>
          <a:off x="0" y="0"/>
          <a:ext cx="0" cy="0"/>
          <a:chOff x="0" y="0"/>
          <a:chExt cx="0" cy="0"/>
        </a:xfrm>
      </p:grpSpPr>
      <p:pic>
        <p:nvPicPr>
          <p:cNvPr id="266" name="Google Shape;266;p35"/>
          <p:cNvPicPr preferRelativeResize="0"/>
          <p:nvPr/>
        </p:nvPicPr>
        <p:blipFill>
          <a:blip r:embed="rId3">
            <a:alphaModFix/>
          </a:blip>
          <a:stretch>
            <a:fillRect/>
          </a:stretch>
        </p:blipFill>
        <p:spPr>
          <a:xfrm>
            <a:off x="10" y="700950"/>
            <a:ext cx="3402175" cy="4014376"/>
          </a:xfrm>
          <a:prstGeom prst="rect">
            <a:avLst/>
          </a:prstGeom>
          <a:noFill/>
          <a:ln>
            <a:noFill/>
          </a:ln>
        </p:spPr>
      </p:pic>
      <p:sp>
        <p:nvSpPr>
          <p:cNvPr id="267" name="Google Shape;267;p35"/>
          <p:cNvSpPr txBox="1"/>
          <p:nvPr/>
        </p:nvSpPr>
        <p:spPr>
          <a:xfrm>
            <a:off x="3565400" y="973250"/>
            <a:ext cx="5228100" cy="303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Lato"/>
                <a:ea typeface="Lato"/>
                <a:cs typeface="Lato"/>
                <a:sym typeface="Lato"/>
              </a:rPr>
              <a:t>RECAP:</a:t>
            </a:r>
            <a:endParaRPr sz="1500">
              <a:latin typeface="Lato"/>
              <a:ea typeface="Lato"/>
              <a:cs typeface="Lato"/>
              <a:sym typeface="Lato"/>
            </a:endParaRPr>
          </a:p>
          <a:p>
            <a:pPr marL="0" lvl="0" indent="0" algn="l" rtl="0">
              <a:spcBef>
                <a:spcPts val="0"/>
              </a:spcBef>
              <a:spcAft>
                <a:spcPts val="0"/>
              </a:spcAft>
              <a:buNone/>
            </a:pPr>
            <a:endParaRPr sz="1500">
              <a:latin typeface="Lato"/>
              <a:ea typeface="Lato"/>
              <a:cs typeface="Lato"/>
              <a:sym typeface="Lato"/>
            </a:endParaRPr>
          </a:p>
          <a:p>
            <a:pPr marL="0" lvl="0" indent="0" algn="l" rtl="0">
              <a:spcBef>
                <a:spcPts val="0"/>
              </a:spcBef>
              <a:spcAft>
                <a:spcPts val="0"/>
              </a:spcAft>
              <a:buNone/>
            </a:pPr>
            <a:endParaRPr sz="1500">
              <a:latin typeface="Lato"/>
              <a:ea typeface="Lato"/>
              <a:cs typeface="Lato"/>
              <a:sym typeface="Lato"/>
            </a:endParaRPr>
          </a:p>
          <a:p>
            <a:pPr marL="0" lvl="0" indent="0" algn="l" rtl="0">
              <a:lnSpc>
                <a:spcPct val="115000"/>
              </a:lnSpc>
              <a:spcBef>
                <a:spcPts val="1200"/>
              </a:spcBef>
              <a:spcAft>
                <a:spcPts val="0"/>
              </a:spcAft>
              <a:buNone/>
            </a:pPr>
            <a:r>
              <a:rPr lang="en" sz="1500">
                <a:latin typeface="Lato"/>
                <a:ea typeface="Lato"/>
                <a:cs typeface="Lato"/>
                <a:sym typeface="Lato"/>
              </a:rPr>
              <a:t>maximizing surface area</a:t>
            </a:r>
            <a:endParaRPr sz="1500">
              <a:latin typeface="Lato"/>
              <a:ea typeface="Lato"/>
              <a:cs typeface="Lato"/>
              <a:sym typeface="Lato"/>
            </a:endParaRPr>
          </a:p>
          <a:p>
            <a:pPr marL="0" lvl="0" indent="0" algn="l" rtl="0">
              <a:lnSpc>
                <a:spcPct val="115000"/>
              </a:lnSpc>
              <a:spcBef>
                <a:spcPts val="1200"/>
              </a:spcBef>
              <a:spcAft>
                <a:spcPts val="0"/>
              </a:spcAft>
              <a:buNone/>
            </a:pPr>
            <a:r>
              <a:rPr lang="en" sz="1500">
                <a:latin typeface="Lato"/>
                <a:ea typeface="Lato"/>
                <a:cs typeface="Lato"/>
                <a:sym typeface="Lato"/>
              </a:rPr>
              <a:t> limit phonon conduction and maximize electron conduction</a:t>
            </a:r>
            <a:endParaRPr sz="1500">
              <a:latin typeface="Lato"/>
              <a:ea typeface="Lato"/>
              <a:cs typeface="Lato"/>
              <a:sym typeface="Lato"/>
            </a:endParaRPr>
          </a:p>
          <a:p>
            <a:pPr marL="0" lvl="0" indent="0" algn="l" rtl="0">
              <a:lnSpc>
                <a:spcPct val="115000"/>
              </a:lnSpc>
              <a:spcBef>
                <a:spcPts val="1200"/>
              </a:spcBef>
              <a:spcAft>
                <a:spcPts val="0"/>
              </a:spcAft>
              <a:buNone/>
            </a:pPr>
            <a:r>
              <a:rPr lang="en" sz="1500">
                <a:latin typeface="Lato"/>
                <a:ea typeface="Lato"/>
                <a:cs typeface="Lato"/>
                <a:sym typeface="Lato"/>
              </a:rPr>
              <a:t>band gap maximizes Infrared absorption and creates the band inversion affect.</a:t>
            </a:r>
            <a:endParaRPr sz="1500">
              <a:latin typeface="Lato"/>
              <a:ea typeface="Lato"/>
              <a:cs typeface="Lato"/>
              <a:sym typeface="Lato"/>
            </a:endParaRPr>
          </a:p>
          <a:p>
            <a:pPr marL="0" lvl="0" indent="0" algn="l" rtl="0">
              <a:lnSpc>
                <a:spcPct val="115000"/>
              </a:lnSpc>
              <a:spcBef>
                <a:spcPts val="1200"/>
              </a:spcBef>
              <a:spcAft>
                <a:spcPts val="0"/>
              </a:spcAft>
              <a:buNone/>
            </a:pPr>
            <a:r>
              <a:rPr lang="en" sz="1500">
                <a:latin typeface="Lato"/>
                <a:ea typeface="Lato"/>
                <a:cs typeface="Lato"/>
                <a:sym typeface="Lato"/>
              </a:rPr>
              <a:t>Doping carrier density maximizes band inversion overlap</a:t>
            </a:r>
            <a:endParaRPr sz="1500">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6"/>
          <p:cNvPicPr preferRelativeResize="0"/>
          <p:nvPr/>
        </p:nvPicPr>
        <p:blipFill rotWithShape="1">
          <a:blip r:embed="rId3">
            <a:alphaModFix/>
          </a:blip>
          <a:srcRect l="37180" r="-37180"/>
          <a:stretch/>
        </p:blipFill>
        <p:spPr>
          <a:xfrm>
            <a:off x="266700" y="1047750"/>
            <a:ext cx="5955149" cy="3728676"/>
          </a:xfrm>
          <a:prstGeom prst="rect">
            <a:avLst/>
          </a:prstGeom>
          <a:noFill/>
          <a:ln>
            <a:noFill/>
          </a:ln>
        </p:spPr>
      </p:pic>
      <p:pic>
        <p:nvPicPr>
          <p:cNvPr id="273" name="Google Shape;273;p36"/>
          <p:cNvPicPr preferRelativeResize="0"/>
          <p:nvPr/>
        </p:nvPicPr>
        <p:blipFill rotWithShape="1">
          <a:blip r:embed="rId4">
            <a:alphaModFix/>
          </a:blip>
          <a:srcRect l="39131" r="-2175"/>
          <a:stretch/>
        </p:blipFill>
        <p:spPr>
          <a:xfrm>
            <a:off x="4198708" y="933900"/>
            <a:ext cx="3868968" cy="38425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61900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Tree>
    <p:extLst>
      <p:ext uri="{BB962C8B-B14F-4D97-AF65-F5344CB8AC3E}">
        <p14:creationId xmlns:p14="http://schemas.microsoft.com/office/powerpoint/2010/main" val="1924687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1748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81058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50927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Design Constraints</a:t>
            </a:r>
            <a:endParaRPr>
              <a:latin typeface="Times New Roman"/>
              <a:ea typeface="Times New Roman"/>
              <a:cs typeface="Times New Roman"/>
              <a:sym typeface="Times New Roman"/>
            </a:endParaRPr>
          </a:p>
        </p:txBody>
      </p:sp>
      <p:sp>
        <p:nvSpPr>
          <p:cNvPr id="99" name="Google Shape;99;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Must produce signal from electromagnetic sources</a:t>
            </a:r>
            <a:endParaRPr sz="1800">
              <a:latin typeface="Times New Roman"/>
              <a:ea typeface="Times New Roman"/>
              <a:cs typeface="Times New Roman"/>
              <a:sym typeface="Times New Roman"/>
            </a:endParaRPr>
          </a:p>
          <a:p>
            <a:pPr marL="0" lvl="0" indent="0" algn="l" rtl="0">
              <a:spcBef>
                <a:spcPts val="1200"/>
              </a:spcBef>
              <a:spcAft>
                <a:spcPts val="0"/>
              </a:spcAft>
              <a:buNone/>
            </a:pPr>
            <a:r>
              <a:rPr lang="en" sz="1800">
                <a:latin typeface="Times New Roman"/>
                <a:ea typeface="Times New Roman"/>
                <a:cs typeface="Times New Roman"/>
                <a:sym typeface="Times New Roman"/>
              </a:rPr>
              <a:t>Must be encased in less than 5mm radius package</a:t>
            </a:r>
            <a:endParaRPr sz="1800">
              <a:latin typeface="Times New Roman"/>
              <a:ea typeface="Times New Roman"/>
              <a:cs typeface="Times New Roman"/>
              <a:sym typeface="Times New Roman"/>
            </a:endParaRPr>
          </a:p>
          <a:p>
            <a:pPr marL="0" lvl="0" indent="0" algn="l" rtl="0">
              <a:spcBef>
                <a:spcPts val="1200"/>
              </a:spcBef>
              <a:spcAft>
                <a:spcPts val="0"/>
              </a:spcAft>
              <a:buNone/>
            </a:pPr>
            <a:r>
              <a:rPr lang="en" sz="1800">
                <a:latin typeface="Times New Roman"/>
                <a:ea typeface="Times New Roman"/>
                <a:cs typeface="Times New Roman"/>
                <a:sym typeface="Times New Roman"/>
              </a:rPr>
              <a:t>Photoelectric effect limited for IR spectrum due to  johnson noise. </a:t>
            </a:r>
            <a:endParaRPr sz="1800">
              <a:latin typeface="Times New Roman"/>
              <a:ea typeface="Times New Roman"/>
              <a:cs typeface="Times New Roman"/>
              <a:sym typeface="Times New Roman"/>
            </a:endParaRPr>
          </a:p>
          <a:p>
            <a:pPr marL="0" lvl="0" indent="0" algn="l" rtl="0">
              <a:spcBef>
                <a:spcPts val="1200"/>
              </a:spcBef>
              <a:spcAft>
                <a:spcPts val="1200"/>
              </a:spcAft>
              <a:buNone/>
            </a:pPr>
            <a:r>
              <a:rPr lang="en" sz="1800">
                <a:latin typeface="Times New Roman"/>
                <a:ea typeface="Times New Roman"/>
                <a:cs typeface="Times New Roman"/>
                <a:sym typeface="Times New Roman"/>
              </a:rPr>
              <a:t>Process Techniques are limited by Etchants and Stiction</a:t>
            </a:r>
            <a:endParaRPr sz="1800">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 y="1342331"/>
            <a:ext cx="6251356" cy="380116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309" y="0"/>
            <a:ext cx="4953691" cy="2305372"/>
          </a:xfrm>
          <a:prstGeom prst="rect">
            <a:avLst/>
          </a:prstGeom>
        </p:spPr>
      </p:pic>
    </p:spTree>
    <p:extLst>
      <p:ext uri="{BB962C8B-B14F-4D97-AF65-F5344CB8AC3E}">
        <p14:creationId xmlns:p14="http://schemas.microsoft.com/office/powerpoint/2010/main" val="29614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0"/>
            <a:ext cx="8720417" cy="5143500"/>
          </a:xfrm>
          <a:prstGeom prst="rect">
            <a:avLst/>
          </a:prstGeom>
        </p:spPr>
      </p:pic>
    </p:spTree>
    <p:extLst>
      <p:ext uri="{BB962C8B-B14F-4D97-AF65-F5344CB8AC3E}">
        <p14:creationId xmlns:p14="http://schemas.microsoft.com/office/powerpoint/2010/main" val="235137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927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33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872"/>
            <a:ext cx="9144000" cy="4775756"/>
          </a:xfrm>
          <a:prstGeom prst="rect">
            <a:avLst/>
          </a:prstGeom>
        </p:spPr>
      </p:pic>
    </p:spTree>
    <p:extLst>
      <p:ext uri="{BB962C8B-B14F-4D97-AF65-F5344CB8AC3E}">
        <p14:creationId xmlns:p14="http://schemas.microsoft.com/office/powerpoint/2010/main" val="2774753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727650" y="6140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Selection of Manufacturing Process -IR</a:t>
            </a:r>
            <a:endParaRPr>
              <a:latin typeface="Times New Roman"/>
              <a:ea typeface="Times New Roman"/>
              <a:cs typeface="Times New Roman"/>
              <a:sym typeface="Times New Roman"/>
            </a:endParaRPr>
          </a:p>
        </p:txBody>
      </p:sp>
      <p:graphicFrame>
        <p:nvGraphicFramePr>
          <p:cNvPr id="279" name="Google Shape;279;p37"/>
          <p:cNvGraphicFramePr/>
          <p:nvPr/>
        </p:nvGraphicFramePr>
        <p:xfrm>
          <a:off x="952500" y="1149250"/>
          <a:ext cx="3000000" cy="3000000"/>
        </p:xfrm>
        <a:graphic>
          <a:graphicData uri="http://schemas.openxmlformats.org/drawingml/2006/table">
            <a:tbl>
              <a:tblPr>
                <a:noFill/>
                <a:tableStyleId>{C248EB96-FFDB-4B69-9EA9-DAA392D12016}</a:tableStyleId>
              </a:tblPr>
              <a:tblGrid>
                <a:gridCol w="2639650"/>
                <a:gridCol w="2639650"/>
                <a:gridCol w="2639650"/>
              </a:tblGrid>
              <a:tr h="396200">
                <a:tc>
                  <a:txBody>
                    <a:bodyPr/>
                    <a:lstStyle/>
                    <a:p>
                      <a:pPr marL="0" lvl="0" indent="0" algn="l" rtl="0">
                        <a:spcBef>
                          <a:spcPts val="0"/>
                        </a:spcBef>
                        <a:spcAft>
                          <a:spcPts val="0"/>
                        </a:spcAft>
                        <a:buNone/>
                      </a:pP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Pros</a:t>
                      </a:r>
                      <a:endParaRPr b="1">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Cons</a:t>
                      </a:r>
                      <a:endParaRPr b="1">
                        <a:latin typeface="Times New Roman"/>
                        <a:ea typeface="Times New Roman"/>
                        <a:cs typeface="Times New Roman"/>
                        <a:sym typeface="Times New Roman"/>
                      </a:endParaRPr>
                    </a:p>
                  </a:txBody>
                  <a:tcPr marL="91425" marR="91425" marT="91425" marB="91425"/>
                </a:tc>
              </a:tr>
              <a:tr h="60957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Front-Side etching</a:t>
                      </a:r>
                      <a:endParaRPr b="1">
                        <a:latin typeface="Times New Roman"/>
                        <a:ea typeface="Times New Roman"/>
                        <a:cs typeface="Times New Roman"/>
                        <a:sym typeface="Times New Roman"/>
                      </a:endParaRPr>
                    </a:p>
                  </a:txBody>
                  <a:tcPr marL="91425" marR="91425" marT="91425" marB="91425">
                    <a:solidFill>
                      <a:srgbClr val="B6D7A8"/>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Economic</a:t>
                      </a:r>
                      <a:endParaRPr>
                        <a:latin typeface="Times New Roman"/>
                        <a:ea typeface="Times New Roman"/>
                        <a:cs typeface="Times New Roman"/>
                        <a:sym typeface="Times New Roman"/>
                      </a:endParaRPr>
                    </a:p>
                  </a:txBody>
                  <a:tcPr marL="91425" marR="91425" marT="91425" marB="91425">
                    <a:solidFill>
                      <a:srgbClr val="B6D7A8"/>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Limited thermal isolation, More Stiction</a:t>
                      </a:r>
                      <a:endParaRPr>
                        <a:latin typeface="Times New Roman"/>
                        <a:ea typeface="Times New Roman"/>
                        <a:cs typeface="Times New Roman"/>
                        <a:sym typeface="Times New Roman"/>
                      </a:endParaRPr>
                    </a:p>
                  </a:txBody>
                  <a:tcPr marL="91425" marR="91425" marT="91425" marB="91425">
                    <a:solidFill>
                      <a:srgbClr val="B6D7A8"/>
                    </a:solidFill>
                  </a:tcPr>
                </a:tc>
              </a:tr>
              <a:tr h="60957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Back-Side etching</a:t>
                      </a:r>
                      <a:endParaRPr b="1">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Higher performance</a:t>
                      </a: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Double Sided Lithography, Expensive</a:t>
                      </a:r>
                      <a:endParaRPr b="1">
                        <a:latin typeface="Times New Roman"/>
                        <a:ea typeface="Times New Roman"/>
                        <a:cs typeface="Times New Roman"/>
                        <a:sym typeface="Times New Roman"/>
                      </a:endParaRPr>
                    </a:p>
                  </a:txBody>
                  <a:tcPr marL="91425" marR="91425" marT="91425" marB="91425"/>
                </a:tc>
              </a:tr>
              <a:tr h="396200">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KOH wet etchant</a:t>
                      </a:r>
                      <a:endParaRPr b="1">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Anisotropic Backside etch</a:t>
                      </a: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Size limited, </a:t>
                      </a:r>
                      <a:r>
                        <a:rPr lang="en" b="1">
                          <a:latin typeface="Times New Roman"/>
                          <a:ea typeface="Times New Roman"/>
                          <a:cs typeface="Times New Roman"/>
                          <a:sym typeface="Times New Roman"/>
                        </a:rPr>
                        <a:t>Stiction</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txBody>
                  <a:tcPr marL="91425" marR="91425" marT="91425" marB="91425"/>
                </a:tc>
              </a:tr>
              <a:tr h="82292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XeF2 gas phase etchant</a:t>
                      </a:r>
                      <a:endParaRPr b="1">
                        <a:latin typeface="Times New Roman"/>
                        <a:ea typeface="Times New Roman"/>
                        <a:cs typeface="Times New Roman"/>
                        <a:sym typeface="Times New Roman"/>
                      </a:endParaRPr>
                    </a:p>
                  </a:txBody>
                  <a:tcPr marL="91425" marR="91425" marT="91425" marB="91425">
                    <a:solidFill>
                      <a:srgbClr val="B6D7A8"/>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High Silicon selectivity,</a:t>
                      </a:r>
                      <a:endParaRPr>
                        <a:latin typeface="Times New Roman"/>
                        <a:ea typeface="Times New Roman"/>
                        <a:cs typeface="Times New Roman"/>
                        <a:sym typeface="Times New Roman"/>
                      </a:endParaRPr>
                    </a:p>
                    <a:p>
                      <a:pPr marL="0" lvl="0" indent="0" algn="l" rtl="0">
                        <a:spcBef>
                          <a:spcPts val="0"/>
                        </a:spcBef>
                        <a:spcAft>
                          <a:spcPts val="0"/>
                        </a:spcAft>
                        <a:buNone/>
                      </a:pPr>
                      <a:r>
                        <a:rPr lang="en">
                          <a:latin typeface="Times New Roman"/>
                          <a:ea typeface="Times New Roman"/>
                          <a:cs typeface="Times New Roman"/>
                          <a:sym typeface="Times New Roman"/>
                        </a:rPr>
                        <a:t>High release</a:t>
                      </a:r>
                      <a:endParaRPr>
                        <a:latin typeface="Times New Roman"/>
                        <a:ea typeface="Times New Roman"/>
                        <a:cs typeface="Times New Roman"/>
                        <a:sym typeface="Times New Roman"/>
                      </a:endParaRPr>
                    </a:p>
                    <a:p>
                      <a:pPr marL="0" lvl="0" indent="0" algn="l" rtl="0">
                        <a:spcBef>
                          <a:spcPts val="0"/>
                        </a:spcBef>
                        <a:spcAft>
                          <a:spcPts val="0"/>
                        </a:spcAft>
                        <a:buNone/>
                      </a:pPr>
                      <a:r>
                        <a:rPr lang="en">
                          <a:latin typeface="Times New Roman"/>
                          <a:ea typeface="Times New Roman"/>
                          <a:cs typeface="Times New Roman"/>
                          <a:sym typeface="Times New Roman"/>
                        </a:rPr>
                        <a:t>Isotropic</a:t>
                      </a:r>
                      <a:endParaRPr>
                        <a:latin typeface="Times New Roman"/>
                        <a:ea typeface="Times New Roman"/>
                        <a:cs typeface="Times New Roman"/>
                        <a:sym typeface="Times New Roman"/>
                      </a:endParaRPr>
                    </a:p>
                  </a:txBody>
                  <a:tcPr marL="91425" marR="91425" marT="91425" marB="91425">
                    <a:solidFill>
                      <a:srgbClr val="B6D7A8"/>
                    </a:solidFill>
                  </a:tcPr>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Not suitable for all materials</a:t>
                      </a:r>
                      <a:endParaRPr>
                        <a:latin typeface="Times New Roman"/>
                        <a:ea typeface="Times New Roman"/>
                        <a:cs typeface="Times New Roman"/>
                        <a:sym typeface="Times New Roman"/>
                      </a:endParaRPr>
                    </a:p>
                  </a:txBody>
                  <a:tcPr marL="91425" marR="91425" marT="91425" marB="91425">
                    <a:solidFill>
                      <a:srgbClr val="B6D7A8"/>
                    </a:solidFill>
                  </a:tcPr>
                </a:tc>
              </a:tr>
              <a:tr h="45717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TMMA</a:t>
                      </a:r>
                      <a:r>
                        <a:rPr lang="en" b="1">
                          <a:highlight>
                            <a:srgbClr val="FFFFFF"/>
                          </a:highlight>
                          <a:latin typeface="Times New Roman"/>
                          <a:ea typeface="Times New Roman"/>
                          <a:cs typeface="Times New Roman"/>
                          <a:sym typeface="Times New Roman"/>
                        </a:rPr>
                        <a:t> wet etchant</a:t>
                      </a:r>
                      <a:endParaRPr b="1">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Anisotropic, Frontside etch</a:t>
                      </a: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Stiction</a:t>
                      </a:r>
                      <a:endParaRPr b="1">
                        <a:latin typeface="Times New Roman"/>
                        <a:ea typeface="Times New Roman"/>
                        <a:cs typeface="Times New Roman"/>
                        <a:sym typeface="Times New Roman"/>
                      </a:endParaRPr>
                    </a:p>
                  </a:txBody>
                  <a:tcPr marL="91425" marR="91425" marT="91425" marB="91425"/>
                </a:tc>
              </a:tr>
              <a:tr h="60957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DRIE</a:t>
                      </a:r>
                      <a:endParaRPr b="1">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a:latin typeface="Times New Roman"/>
                          <a:ea typeface="Times New Roman"/>
                          <a:cs typeface="Times New Roman"/>
                          <a:sym typeface="Times New Roman"/>
                        </a:rPr>
                        <a:t>Isotropic</a:t>
                      </a: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Thermal Bulging</a:t>
                      </a:r>
                      <a:r>
                        <a:rPr lang="en">
                          <a:latin typeface="Times New Roman"/>
                          <a:ea typeface="Times New Roman"/>
                          <a:cs typeface="Times New Roman"/>
                          <a:sym typeface="Times New Roman"/>
                        </a:rPr>
                        <a:t>, Expensive</a:t>
                      </a:r>
                      <a:endParaRPr>
                        <a:latin typeface="Times New Roman"/>
                        <a:ea typeface="Times New Roman"/>
                        <a:cs typeface="Times New Roman"/>
                        <a:sym typeface="Times New Roman"/>
                      </a:endParaRPr>
                    </a:p>
                  </a:txBody>
                  <a:tcPr marL="91425" marR="91425" marT="91425" marB="91425"/>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38"/>
          <p:cNvPicPr preferRelativeResize="0"/>
          <p:nvPr/>
        </p:nvPicPr>
        <p:blipFill>
          <a:blip r:embed="rId3">
            <a:alphaModFix/>
          </a:blip>
          <a:stretch>
            <a:fillRect/>
          </a:stretch>
        </p:blipFill>
        <p:spPr>
          <a:xfrm>
            <a:off x="3548700" y="1076550"/>
            <a:ext cx="5485174" cy="4066950"/>
          </a:xfrm>
          <a:prstGeom prst="rect">
            <a:avLst/>
          </a:prstGeom>
          <a:noFill/>
          <a:ln>
            <a:noFill/>
          </a:ln>
        </p:spPr>
      </p:pic>
      <p:pic>
        <p:nvPicPr>
          <p:cNvPr id="285" name="Google Shape;285;p38"/>
          <p:cNvPicPr preferRelativeResize="0"/>
          <p:nvPr/>
        </p:nvPicPr>
        <p:blipFill>
          <a:blip r:embed="rId4">
            <a:alphaModFix/>
          </a:blip>
          <a:stretch>
            <a:fillRect/>
          </a:stretch>
        </p:blipFill>
        <p:spPr>
          <a:xfrm>
            <a:off x="101700" y="1214675"/>
            <a:ext cx="3556743" cy="3227100"/>
          </a:xfrm>
          <a:prstGeom prst="rect">
            <a:avLst/>
          </a:prstGeom>
          <a:noFill/>
          <a:ln>
            <a:noFill/>
          </a:ln>
        </p:spPr>
      </p:pic>
      <p:sp>
        <p:nvSpPr>
          <p:cNvPr id="286" name="Google Shape;286;p38"/>
          <p:cNvSpPr txBox="1"/>
          <p:nvPr/>
        </p:nvSpPr>
        <p:spPr>
          <a:xfrm>
            <a:off x="3894225" y="677625"/>
            <a:ext cx="21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Laser Pulsed CVD</a:t>
            </a:r>
            <a:endParaRPr>
              <a:latin typeface="Lato"/>
              <a:ea typeface="Lato"/>
              <a:cs typeface="Lato"/>
              <a:sym typeface="Lato"/>
            </a:endParaRPr>
          </a:p>
        </p:txBody>
      </p:sp>
      <p:sp>
        <p:nvSpPr>
          <p:cNvPr id="287" name="Google Shape;287;p38"/>
          <p:cNvSpPr txBox="1"/>
          <p:nvPr/>
        </p:nvSpPr>
        <p:spPr>
          <a:xfrm>
            <a:off x="6788925" y="485375"/>
            <a:ext cx="187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CVD, P ion diffusion,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photo etch mask </a:t>
            </a:r>
            <a:endParaRPr>
              <a:latin typeface="Lato"/>
              <a:ea typeface="Lato"/>
              <a:cs typeface="Lato"/>
              <a:sym typeface="Lato"/>
            </a:endParaRPr>
          </a:p>
        </p:txBody>
      </p:sp>
      <p:sp>
        <p:nvSpPr>
          <p:cNvPr id="288" name="Google Shape;288;p38"/>
          <p:cNvSpPr txBox="1"/>
          <p:nvPr/>
        </p:nvSpPr>
        <p:spPr>
          <a:xfrm>
            <a:off x="3894225" y="1731900"/>
            <a:ext cx="21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Plasma Enhanced CVD</a:t>
            </a:r>
            <a:endParaRPr>
              <a:latin typeface="Lato"/>
              <a:ea typeface="Lato"/>
              <a:cs typeface="Lato"/>
              <a:sym typeface="Lato"/>
            </a:endParaRPr>
          </a:p>
        </p:txBody>
      </p:sp>
      <p:sp>
        <p:nvSpPr>
          <p:cNvPr id="289" name="Google Shape;289;p38"/>
          <p:cNvSpPr txBox="1"/>
          <p:nvPr/>
        </p:nvSpPr>
        <p:spPr>
          <a:xfrm>
            <a:off x="6733425" y="1446050"/>
            <a:ext cx="2300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CVD, B ion diffusion,</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 photo etch mask </a:t>
            </a:r>
            <a:endParaRPr>
              <a:latin typeface="Lato"/>
              <a:ea typeface="Lato"/>
              <a:cs typeface="Lato"/>
              <a:sym typeface="Lato"/>
            </a:endParaRPr>
          </a:p>
        </p:txBody>
      </p:sp>
      <p:sp>
        <p:nvSpPr>
          <p:cNvPr id="290" name="Google Shape;290;p38"/>
          <p:cNvSpPr txBox="1"/>
          <p:nvPr/>
        </p:nvSpPr>
        <p:spPr>
          <a:xfrm>
            <a:off x="3894225" y="2628125"/>
            <a:ext cx="21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Plasma Enhanced CVD</a:t>
            </a:r>
            <a:endParaRPr>
              <a:latin typeface="Lato"/>
              <a:ea typeface="Lato"/>
              <a:cs typeface="Lato"/>
              <a:sym typeface="Lato"/>
            </a:endParaRPr>
          </a:p>
        </p:txBody>
      </p:sp>
      <p:sp>
        <p:nvSpPr>
          <p:cNvPr id="291" name="Google Shape;291;p38"/>
          <p:cNvSpPr txBox="1"/>
          <p:nvPr/>
        </p:nvSpPr>
        <p:spPr>
          <a:xfrm>
            <a:off x="6733425" y="2628125"/>
            <a:ext cx="21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Aluminum Sputtering</a:t>
            </a:r>
            <a:endParaRPr>
              <a:latin typeface="Lato"/>
              <a:ea typeface="Lato"/>
              <a:cs typeface="Lato"/>
              <a:sym typeface="Lato"/>
            </a:endParaRPr>
          </a:p>
        </p:txBody>
      </p:sp>
      <p:sp>
        <p:nvSpPr>
          <p:cNvPr id="292" name="Google Shape;292;p38"/>
          <p:cNvSpPr txBox="1"/>
          <p:nvPr/>
        </p:nvSpPr>
        <p:spPr>
          <a:xfrm>
            <a:off x="3894225" y="3594825"/>
            <a:ext cx="21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Ion Beam Etch</a:t>
            </a:r>
            <a:endParaRPr>
              <a:latin typeface="Lato"/>
              <a:ea typeface="Lato"/>
              <a:cs typeface="Lato"/>
              <a:sym typeface="Lato"/>
            </a:endParaRPr>
          </a:p>
        </p:txBody>
      </p:sp>
      <p:sp>
        <p:nvSpPr>
          <p:cNvPr id="293" name="Google Shape;293;p38"/>
          <p:cNvSpPr txBox="1"/>
          <p:nvPr/>
        </p:nvSpPr>
        <p:spPr>
          <a:xfrm>
            <a:off x="6823400" y="3594800"/>
            <a:ext cx="215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XeF2 or TMMA wet etch </a:t>
            </a:r>
            <a:endParaRPr>
              <a:latin typeface="Lato"/>
              <a:ea typeface="Lato"/>
              <a:cs typeface="Lato"/>
              <a:sym typeface="Lato"/>
            </a:endParaRPr>
          </a:p>
        </p:txBody>
      </p:sp>
      <p:sp>
        <p:nvSpPr>
          <p:cNvPr id="294" name="Google Shape;294;p38"/>
          <p:cNvSpPr txBox="1"/>
          <p:nvPr/>
        </p:nvSpPr>
        <p:spPr>
          <a:xfrm>
            <a:off x="3241275" y="4743300"/>
            <a:ext cx="8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[5]</a:t>
            </a:r>
            <a:endParaRPr>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298"/>
        <p:cNvGrpSpPr/>
        <p:nvPr/>
      </p:nvGrpSpPr>
      <p:grpSpPr>
        <a:xfrm>
          <a:off x="0" y="0"/>
          <a:ext cx="0" cy="0"/>
          <a:chOff x="0" y="0"/>
          <a:chExt cx="0" cy="0"/>
        </a:xfrm>
      </p:grpSpPr>
      <p:pic>
        <p:nvPicPr>
          <p:cNvPr id="299" name="Google Shape;299;p39"/>
          <p:cNvPicPr preferRelativeResize="0"/>
          <p:nvPr/>
        </p:nvPicPr>
        <p:blipFill rotWithShape="1">
          <a:blip r:embed="rId3">
            <a:alphaModFix/>
          </a:blip>
          <a:srcRect t="2623" b="2328"/>
          <a:stretch/>
        </p:blipFill>
        <p:spPr>
          <a:xfrm>
            <a:off x="5216075" y="1621363"/>
            <a:ext cx="3019425" cy="2676525"/>
          </a:xfrm>
          <a:prstGeom prst="rect">
            <a:avLst/>
          </a:prstGeom>
          <a:noFill/>
          <a:ln>
            <a:noFill/>
          </a:ln>
        </p:spPr>
      </p:pic>
      <p:pic>
        <p:nvPicPr>
          <p:cNvPr id="300" name="Google Shape;300;p39"/>
          <p:cNvPicPr preferRelativeResize="0"/>
          <p:nvPr/>
        </p:nvPicPr>
        <p:blipFill>
          <a:blip r:embed="rId4">
            <a:alphaModFix/>
          </a:blip>
          <a:stretch>
            <a:fillRect/>
          </a:stretch>
        </p:blipFill>
        <p:spPr>
          <a:xfrm>
            <a:off x="1648375" y="990600"/>
            <a:ext cx="2838450" cy="2076450"/>
          </a:xfrm>
          <a:prstGeom prst="rect">
            <a:avLst/>
          </a:prstGeom>
          <a:noFill/>
          <a:ln>
            <a:noFill/>
          </a:ln>
        </p:spPr>
      </p:pic>
      <p:sp>
        <p:nvSpPr>
          <p:cNvPr id="301" name="Google Shape;301;p39"/>
          <p:cNvSpPr txBox="1">
            <a:spLocks noGrp="1"/>
          </p:cNvSpPr>
          <p:nvPr>
            <p:ph type="title"/>
          </p:nvPr>
        </p:nvSpPr>
        <p:spPr>
          <a:xfrm>
            <a:off x="269425" y="6032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Similar but Different Working Principles: </a:t>
            </a:r>
            <a:endParaRPr>
              <a:latin typeface="Times New Roman"/>
              <a:ea typeface="Times New Roman"/>
              <a:cs typeface="Times New Roman"/>
              <a:sym typeface="Times New Roman"/>
            </a:endParaRPr>
          </a:p>
        </p:txBody>
      </p:sp>
      <p:pic>
        <p:nvPicPr>
          <p:cNvPr id="302" name="Google Shape;302;p39"/>
          <p:cNvPicPr preferRelativeResize="0"/>
          <p:nvPr/>
        </p:nvPicPr>
        <p:blipFill rotWithShape="1">
          <a:blip r:embed="rId5">
            <a:alphaModFix/>
          </a:blip>
          <a:srcRect l="8325" r="3947" b="16128"/>
          <a:stretch/>
        </p:blipFill>
        <p:spPr>
          <a:xfrm>
            <a:off x="431075" y="2811432"/>
            <a:ext cx="4669275" cy="2205243"/>
          </a:xfrm>
          <a:prstGeom prst="rect">
            <a:avLst/>
          </a:prstGeom>
          <a:noFill/>
          <a:ln>
            <a:noFill/>
          </a:ln>
        </p:spPr>
      </p:pic>
      <p:sp>
        <p:nvSpPr>
          <p:cNvPr id="303" name="Google Shape;303;p39"/>
          <p:cNvSpPr txBox="1"/>
          <p:nvPr/>
        </p:nvSpPr>
        <p:spPr>
          <a:xfrm>
            <a:off x="269425" y="1479125"/>
            <a:ext cx="1282500" cy="4992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sz="2150">
                <a:solidFill>
                  <a:schemeClr val="accent1"/>
                </a:solidFill>
                <a:latin typeface="Times New Roman"/>
                <a:ea typeface="Times New Roman"/>
                <a:cs typeface="Times New Roman"/>
                <a:sym typeface="Times New Roman"/>
              </a:rPr>
              <a:t>Visible -  </a:t>
            </a:r>
            <a:endParaRPr sz="1600">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07"/>
        <p:cNvGrpSpPr/>
        <p:nvPr/>
      </p:nvGrpSpPr>
      <p:grpSpPr>
        <a:xfrm>
          <a:off x="0" y="0"/>
          <a:ext cx="0" cy="0"/>
          <a:chOff x="0" y="0"/>
          <a:chExt cx="0" cy="0"/>
        </a:xfrm>
      </p:grpSpPr>
      <p:pic>
        <p:nvPicPr>
          <p:cNvPr id="308" name="Google Shape;308;p40"/>
          <p:cNvPicPr preferRelativeResize="0"/>
          <p:nvPr/>
        </p:nvPicPr>
        <p:blipFill>
          <a:blip r:embed="rId3">
            <a:alphaModFix/>
          </a:blip>
          <a:stretch>
            <a:fillRect/>
          </a:stretch>
        </p:blipFill>
        <p:spPr>
          <a:xfrm>
            <a:off x="3507122" y="1810725"/>
            <a:ext cx="5636876" cy="2677700"/>
          </a:xfrm>
          <a:prstGeom prst="rect">
            <a:avLst/>
          </a:prstGeom>
          <a:noFill/>
          <a:ln>
            <a:noFill/>
          </a:ln>
        </p:spPr>
      </p:pic>
      <p:pic>
        <p:nvPicPr>
          <p:cNvPr id="309" name="Google Shape;309;p40"/>
          <p:cNvPicPr preferRelativeResize="0"/>
          <p:nvPr/>
        </p:nvPicPr>
        <p:blipFill>
          <a:blip r:embed="rId4">
            <a:alphaModFix/>
          </a:blip>
          <a:stretch>
            <a:fillRect/>
          </a:stretch>
        </p:blipFill>
        <p:spPr>
          <a:xfrm>
            <a:off x="0" y="1810725"/>
            <a:ext cx="3426049" cy="3003175"/>
          </a:xfrm>
          <a:prstGeom prst="rect">
            <a:avLst/>
          </a:prstGeom>
          <a:noFill/>
          <a:ln>
            <a:noFill/>
          </a:ln>
        </p:spPr>
      </p:pic>
      <p:sp>
        <p:nvSpPr>
          <p:cNvPr id="310" name="Google Shape;310;p40"/>
          <p:cNvSpPr txBox="1"/>
          <p:nvPr/>
        </p:nvSpPr>
        <p:spPr>
          <a:xfrm>
            <a:off x="396275" y="1340925"/>
            <a:ext cx="1282500" cy="4992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sz="2150">
                <a:solidFill>
                  <a:schemeClr val="accent1"/>
                </a:solidFill>
                <a:latin typeface="Times New Roman"/>
                <a:ea typeface="Times New Roman"/>
                <a:cs typeface="Times New Roman"/>
                <a:sym typeface="Times New Roman"/>
              </a:rPr>
              <a:t>Visible -  </a:t>
            </a:r>
            <a:endParaRPr sz="1600">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314"/>
        <p:cNvGrpSpPr/>
        <p:nvPr/>
      </p:nvGrpSpPr>
      <p:grpSpPr>
        <a:xfrm>
          <a:off x="0" y="0"/>
          <a:ext cx="0" cy="0"/>
          <a:chOff x="0" y="0"/>
          <a:chExt cx="0" cy="0"/>
        </a:xfrm>
      </p:grpSpPr>
      <p:pic>
        <p:nvPicPr>
          <p:cNvPr id="315" name="Google Shape;315;p41"/>
          <p:cNvPicPr preferRelativeResize="0"/>
          <p:nvPr/>
        </p:nvPicPr>
        <p:blipFill rotWithShape="1">
          <a:blip r:embed="rId3">
            <a:alphaModFix/>
          </a:blip>
          <a:srcRect l="45887" t="34422" b="7441"/>
          <a:stretch/>
        </p:blipFill>
        <p:spPr>
          <a:xfrm>
            <a:off x="0" y="2154625"/>
            <a:ext cx="9144001" cy="2988876"/>
          </a:xfrm>
          <a:prstGeom prst="rect">
            <a:avLst/>
          </a:prstGeom>
          <a:noFill/>
          <a:ln>
            <a:noFill/>
          </a:ln>
        </p:spPr>
      </p:pic>
      <p:pic>
        <p:nvPicPr>
          <p:cNvPr id="316" name="Google Shape;316;p41"/>
          <p:cNvPicPr preferRelativeResize="0"/>
          <p:nvPr/>
        </p:nvPicPr>
        <p:blipFill rotWithShape="1">
          <a:blip r:embed="rId4">
            <a:alphaModFix/>
          </a:blip>
          <a:srcRect l="39664" t="29005" b="3822"/>
          <a:stretch/>
        </p:blipFill>
        <p:spPr>
          <a:xfrm>
            <a:off x="4571990" y="519175"/>
            <a:ext cx="4618011" cy="2988876"/>
          </a:xfrm>
          <a:prstGeom prst="rect">
            <a:avLst/>
          </a:prstGeom>
          <a:noFill/>
          <a:ln>
            <a:noFill/>
          </a:ln>
        </p:spPr>
      </p:pic>
      <p:pic>
        <p:nvPicPr>
          <p:cNvPr id="317" name="Google Shape;317;p41"/>
          <p:cNvPicPr preferRelativeResize="0"/>
          <p:nvPr/>
        </p:nvPicPr>
        <p:blipFill rotWithShape="1">
          <a:blip r:embed="rId5">
            <a:alphaModFix/>
          </a:blip>
          <a:srcRect l="3699" r="953" b="4425"/>
          <a:stretch/>
        </p:blipFill>
        <p:spPr>
          <a:xfrm>
            <a:off x="0" y="519175"/>
            <a:ext cx="4572001" cy="3061025"/>
          </a:xfrm>
          <a:prstGeom prst="rect">
            <a:avLst/>
          </a:prstGeom>
          <a:noFill/>
          <a:ln>
            <a:noFill/>
          </a:ln>
        </p:spPr>
      </p:pic>
      <p:pic>
        <p:nvPicPr>
          <p:cNvPr id="318" name="Google Shape;318;p41"/>
          <p:cNvPicPr preferRelativeResize="0"/>
          <p:nvPr/>
        </p:nvPicPr>
        <p:blipFill rotWithShape="1">
          <a:blip r:embed="rId6">
            <a:alphaModFix/>
          </a:blip>
          <a:srcRect r="57122" b="58901"/>
          <a:stretch/>
        </p:blipFill>
        <p:spPr>
          <a:xfrm>
            <a:off x="0" y="3029625"/>
            <a:ext cx="3824724" cy="21138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Selection of Material -Infrared Sensor</a:t>
            </a:r>
            <a:endParaRPr>
              <a:latin typeface="Times New Roman"/>
              <a:ea typeface="Times New Roman"/>
              <a:cs typeface="Times New Roman"/>
              <a:sym typeface="Times New Roman"/>
            </a:endParaRPr>
          </a:p>
        </p:txBody>
      </p:sp>
      <p:sp>
        <p:nvSpPr>
          <p:cNvPr id="105" name="Google Shape;105;p16"/>
          <p:cNvSpPr txBox="1">
            <a:spLocks noGrp="1"/>
          </p:cNvSpPr>
          <p:nvPr>
            <p:ph type="body" idx="1"/>
          </p:nvPr>
        </p:nvSpPr>
        <p:spPr>
          <a:xfrm>
            <a:off x="1815300" y="2135250"/>
            <a:ext cx="6315900" cy="242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solidFill>
                  <a:schemeClr val="dk2"/>
                </a:solidFill>
                <a:latin typeface="Times New Roman"/>
                <a:ea typeface="Times New Roman"/>
                <a:cs typeface="Times New Roman"/>
                <a:sym typeface="Times New Roman"/>
              </a:rPr>
              <a:t>-To optimize figure of merit </a:t>
            </a:r>
            <a:endParaRPr sz="1600">
              <a:solidFill>
                <a:schemeClr val="dk2"/>
              </a:solidFill>
              <a:latin typeface="Times New Roman"/>
              <a:ea typeface="Times New Roman"/>
              <a:cs typeface="Times New Roman"/>
              <a:sym typeface="Times New Roman"/>
            </a:endParaRPr>
          </a:p>
          <a:p>
            <a:pPr marL="457200" lvl="0" indent="-330200" algn="l" rtl="0">
              <a:spcBef>
                <a:spcPts val="120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Low thermal conductivity</a:t>
            </a:r>
            <a:endParaRPr sz="1600">
              <a:solidFill>
                <a:schemeClr val="dk2"/>
              </a:solidFill>
              <a:latin typeface="Times New Roman"/>
              <a:ea typeface="Times New Roman"/>
              <a:cs typeface="Times New Roman"/>
              <a:sym typeface="Times New Roman"/>
            </a:endParaRPr>
          </a:p>
          <a:p>
            <a:pPr marL="457200" lvl="0" indent="-330200" algn="l" rtl="0">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High electrical conductivity </a:t>
            </a:r>
            <a:endParaRPr sz="1600">
              <a:solidFill>
                <a:schemeClr val="dk2"/>
              </a:solidFill>
              <a:latin typeface="Times New Roman"/>
              <a:ea typeface="Times New Roman"/>
              <a:cs typeface="Times New Roman"/>
              <a:sym typeface="Times New Roman"/>
            </a:endParaRPr>
          </a:p>
          <a:p>
            <a:pPr marL="457200" lvl="0" indent="-330200" algn="l" rtl="0">
              <a:spcBef>
                <a:spcPts val="0"/>
              </a:spcBef>
              <a:spcAft>
                <a:spcPts val="0"/>
              </a:spcAft>
              <a:buClr>
                <a:schemeClr val="dk2"/>
              </a:buClr>
              <a:buSzPts val="1600"/>
              <a:buFont typeface="Times New Roman"/>
              <a:buChar char="●"/>
            </a:pPr>
            <a:r>
              <a:rPr lang="en" sz="1600">
                <a:solidFill>
                  <a:schemeClr val="dk2"/>
                </a:solidFill>
                <a:latin typeface="Times New Roman"/>
                <a:ea typeface="Times New Roman"/>
                <a:cs typeface="Times New Roman"/>
                <a:sym typeface="Times New Roman"/>
              </a:rPr>
              <a:t>High seebeck coefficient</a:t>
            </a:r>
            <a:endParaRPr sz="1600">
              <a:solidFill>
                <a:schemeClr val="dk2"/>
              </a:solidFill>
              <a:latin typeface="Times New Roman"/>
              <a:ea typeface="Times New Roman"/>
              <a:cs typeface="Times New Roman"/>
              <a:sym typeface="Times New Roman"/>
            </a:endParaRPr>
          </a:p>
        </p:txBody>
      </p:sp>
      <p:pic>
        <p:nvPicPr>
          <p:cNvPr id="106" name="Google Shape;106;p16"/>
          <p:cNvPicPr preferRelativeResize="0"/>
          <p:nvPr/>
        </p:nvPicPr>
        <p:blipFill>
          <a:blip r:embed="rId3">
            <a:alphaModFix/>
          </a:blip>
          <a:stretch>
            <a:fillRect/>
          </a:stretch>
        </p:blipFill>
        <p:spPr>
          <a:xfrm>
            <a:off x="729450" y="2886200"/>
            <a:ext cx="1085850" cy="523875"/>
          </a:xfrm>
          <a:prstGeom prst="rect">
            <a:avLst/>
          </a:prstGeom>
          <a:noFill/>
          <a:ln>
            <a:noFill/>
          </a:ln>
        </p:spPr>
      </p:pic>
      <p:pic>
        <p:nvPicPr>
          <p:cNvPr id="107" name="Google Shape;107;p16"/>
          <p:cNvPicPr preferRelativeResize="0"/>
          <p:nvPr/>
        </p:nvPicPr>
        <p:blipFill>
          <a:blip r:embed="rId4">
            <a:alphaModFix/>
          </a:blip>
          <a:stretch>
            <a:fillRect/>
          </a:stretch>
        </p:blipFill>
        <p:spPr>
          <a:xfrm>
            <a:off x="4571995" y="1735825"/>
            <a:ext cx="4667000" cy="28246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pic>
        <p:nvPicPr>
          <p:cNvPr id="323" name="Google Shape;323;p42"/>
          <p:cNvPicPr preferRelativeResize="0"/>
          <p:nvPr/>
        </p:nvPicPr>
        <p:blipFill>
          <a:blip r:embed="rId3">
            <a:alphaModFix/>
          </a:blip>
          <a:stretch>
            <a:fillRect/>
          </a:stretch>
        </p:blipFill>
        <p:spPr>
          <a:xfrm>
            <a:off x="2396813" y="1279663"/>
            <a:ext cx="5219700" cy="2895600"/>
          </a:xfrm>
          <a:prstGeom prst="rect">
            <a:avLst/>
          </a:prstGeom>
          <a:noFill/>
          <a:ln>
            <a:noFill/>
          </a:ln>
        </p:spPr>
      </p:pic>
      <p:pic>
        <p:nvPicPr>
          <p:cNvPr id="324" name="Google Shape;324;p42"/>
          <p:cNvPicPr preferRelativeResize="0"/>
          <p:nvPr/>
        </p:nvPicPr>
        <p:blipFill>
          <a:blip r:embed="rId4">
            <a:alphaModFix/>
          </a:blip>
          <a:stretch>
            <a:fillRect/>
          </a:stretch>
        </p:blipFill>
        <p:spPr>
          <a:xfrm>
            <a:off x="2249163" y="1085850"/>
            <a:ext cx="5514975" cy="2971800"/>
          </a:xfrm>
          <a:prstGeom prst="rect">
            <a:avLst/>
          </a:prstGeom>
          <a:noFill/>
          <a:ln>
            <a:noFill/>
          </a:ln>
        </p:spPr>
      </p:pic>
      <p:pic>
        <p:nvPicPr>
          <p:cNvPr id="325" name="Google Shape;325;p42"/>
          <p:cNvPicPr preferRelativeResize="0"/>
          <p:nvPr/>
        </p:nvPicPr>
        <p:blipFill>
          <a:blip r:embed="rId5">
            <a:alphaModFix/>
          </a:blip>
          <a:stretch>
            <a:fillRect/>
          </a:stretch>
        </p:blipFill>
        <p:spPr>
          <a:xfrm>
            <a:off x="2230125" y="1255850"/>
            <a:ext cx="5553075" cy="2943225"/>
          </a:xfrm>
          <a:prstGeom prst="rect">
            <a:avLst/>
          </a:prstGeom>
          <a:noFill/>
          <a:ln>
            <a:noFill/>
          </a:ln>
        </p:spPr>
      </p:pic>
      <p:pic>
        <p:nvPicPr>
          <p:cNvPr id="326" name="Google Shape;326;p42"/>
          <p:cNvPicPr preferRelativeResize="0"/>
          <p:nvPr/>
        </p:nvPicPr>
        <p:blipFill>
          <a:blip r:embed="rId6">
            <a:alphaModFix/>
          </a:blip>
          <a:stretch>
            <a:fillRect/>
          </a:stretch>
        </p:blipFill>
        <p:spPr>
          <a:xfrm>
            <a:off x="2373000" y="1100138"/>
            <a:ext cx="5486400" cy="2943225"/>
          </a:xfrm>
          <a:prstGeom prst="rect">
            <a:avLst/>
          </a:prstGeom>
          <a:noFill/>
          <a:ln>
            <a:noFill/>
          </a:ln>
        </p:spPr>
      </p:pic>
      <p:pic>
        <p:nvPicPr>
          <p:cNvPr id="327" name="Google Shape;327;p42"/>
          <p:cNvPicPr preferRelativeResize="0"/>
          <p:nvPr/>
        </p:nvPicPr>
        <p:blipFill>
          <a:blip r:embed="rId7">
            <a:alphaModFix/>
          </a:blip>
          <a:stretch>
            <a:fillRect/>
          </a:stretch>
        </p:blipFill>
        <p:spPr>
          <a:xfrm>
            <a:off x="2244425" y="1119188"/>
            <a:ext cx="5524500" cy="2905125"/>
          </a:xfrm>
          <a:prstGeom prst="rect">
            <a:avLst/>
          </a:prstGeom>
          <a:noFill/>
          <a:ln>
            <a:noFill/>
          </a:ln>
        </p:spPr>
      </p:pic>
      <p:pic>
        <p:nvPicPr>
          <p:cNvPr id="328" name="Google Shape;328;p42"/>
          <p:cNvPicPr preferRelativeResize="0"/>
          <p:nvPr/>
        </p:nvPicPr>
        <p:blipFill>
          <a:blip r:embed="rId8">
            <a:alphaModFix/>
          </a:blip>
          <a:stretch>
            <a:fillRect/>
          </a:stretch>
        </p:blipFill>
        <p:spPr>
          <a:xfrm>
            <a:off x="2420625" y="1198700"/>
            <a:ext cx="5172075" cy="3057525"/>
          </a:xfrm>
          <a:prstGeom prst="rect">
            <a:avLst/>
          </a:prstGeom>
          <a:noFill/>
          <a:ln>
            <a:noFill/>
          </a:ln>
        </p:spPr>
      </p:pic>
      <p:pic>
        <p:nvPicPr>
          <p:cNvPr id="329" name="Google Shape;329;p42"/>
          <p:cNvPicPr preferRelativeResize="0"/>
          <p:nvPr/>
        </p:nvPicPr>
        <p:blipFill>
          <a:blip r:embed="rId9">
            <a:alphaModFix/>
          </a:blip>
          <a:stretch>
            <a:fillRect/>
          </a:stretch>
        </p:blipFill>
        <p:spPr>
          <a:xfrm>
            <a:off x="2396825" y="1057263"/>
            <a:ext cx="5438775" cy="3028950"/>
          </a:xfrm>
          <a:prstGeom prst="rect">
            <a:avLst/>
          </a:prstGeom>
          <a:noFill/>
          <a:ln>
            <a:noFill/>
          </a:ln>
        </p:spPr>
      </p:pic>
      <p:pic>
        <p:nvPicPr>
          <p:cNvPr id="330" name="Google Shape;330;p42"/>
          <p:cNvPicPr preferRelativeResize="0"/>
          <p:nvPr/>
        </p:nvPicPr>
        <p:blipFill>
          <a:blip r:embed="rId10">
            <a:alphaModFix/>
          </a:blip>
          <a:stretch>
            <a:fillRect/>
          </a:stretch>
        </p:blipFill>
        <p:spPr>
          <a:xfrm>
            <a:off x="2453975" y="1142988"/>
            <a:ext cx="5105400" cy="2857500"/>
          </a:xfrm>
          <a:prstGeom prst="rect">
            <a:avLst/>
          </a:prstGeom>
          <a:noFill/>
          <a:ln>
            <a:noFill/>
          </a:ln>
        </p:spPr>
      </p:pic>
      <p:pic>
        <p:nvPicPr>
          <p:cNvPr id="331" name="Google Shape;331;p42"/>
          <p:cNvPicPr preferRelativeResize="0"/>
          <p:nvPr/>
        </p:nvPicPr>
        <p:blipFill>
          <a:blip r:embed="rId11">
            <a:alphaModFix/>
          </a:blip>
          <a:stretch>
            <a:fillRect/>
          </a:stretch>
        </p:blipFill>
        <p:spPr>
          <a:xfrm>
            <a:off x="2296800" y="1198700"/>
            <a:ext cx="5419725" cy="3238500"/>
          </a:xfrm>
          <a:prstGeom prst="rect">
            <a:avLst/>
          </a:prstGeom>
          <a:noFill/>
          <a:ln>
            <a:noFill/>
          </a:ln>
        </p:spPr>
      </p:pic>
      <p:pic>
        <p:nvPicPr>
          <p:cNvPr id="332" name="Google Shape;332;p42"/>
          <p:cNvPicPr preferRelativeResize="0"/>
          <p:nvPr/>
        </p:nvPicPr>
        <p:blipFill>
          <a:blip r:embed="rId12">
            <a:alphaModFix/>
          </a:blip>
          <a:stretch>
            <a:fillRect/>
          </a:stretch>
        </p:blipFill>
        <p:spPr>
          <a:xfrm>
            <a:off x="2249175" y="1000138"/>
            <a:ext cx="5210175" cy="3143250"/>
          </a:xfrm>
          <a:prstGeom prst="rect">
            <a:avLst/>
          </a:prstGeom>
          <a:noFill/>
          <a:ln>
            <a:noFill/>
          </a:ln>
        </p:spPr>
      </p:pic>
      <p:sp>
        <p:nvSpPr>
          <p:cNvPr id="333" name="Google Shape;333;p42"/>
          <p:cNvSpPr txBox="1">
            <a:spLocks noGrp="1"/>
          </p:cNvSpPr>
          <p:nvPr>
            <p:ph type="title"/>
          </p:nvPr>
        </p:nvSpPr>
        <p:spPr>
          <a:xfrm>
            <a:off x="448350" y="6078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Manufacturing Process -Visible</a:t>
            </a:r>
            <a:endParaRPr>
              <a:latin typeface="Times New Roman"/>
              <a:ea typeface="Times New Roman"/>
              <a:cs typeface="Times New Roman"/>
              <a:sym typeface="Times New Roman"/>
            </a:endParaRPr>
          </a:p>
        </p:txBody>
      </p:sp>
      <p:sp>
        <p:nvSpPr>
          <p:cNvPr id="334" name="Google Shape;334;p42"/>
          <p:cNvSpPr txBox="1"/>
          <p:nvPr/>
        </p:nvSpPr>
        <p:spPr>
          <a:xfrm>
            <a:off x="448350" y="4637100"/>
            <a:ext cx="273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Source: PVEducation</a:t>
            </a:r>
            <a:endParaRPr>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338"/>
        <p:cNvGrpSpPr/>
        <p:nvPr/>
      </p:nvGrpSpPr>
      <p:grpSpPr>
        <a:xfrm>
          <a:off x="0" y="0"/>
          <a:ext cx="0" cy="0"/>
          <a:chOff x="0" y="0"/>
          <a:chExt cx="0" cy="0"/>
        </a:xfrm>
      </p:grpSpPr>
      <p:pic>
        <p:nvPicPr>
          <p:cNvPr id="339" name="Google Shape;339;p43"/>
          <p:cNvPicPr preferRelativeResize="0"/>
          <p:nvPr/>
        </p:nvPicPr>
        <p:blipFill>
          <a:blip r:embed="rId3">
            <a:alphaModFix/>
          </a:blip>
          <a:stretch>
            <a:fillRect/>
          </a:stretch>
        </p:blipFill>
        <p:spPr>
          <a:xfrm>
            <a:off x="1815225" y="783788"/>
            <a:ext cx="5838825" cy="4162425"/>
          </a:xfrm>
          <a:prstGeom prst="rect">
            <a:avLst/>
          </a:prstGeom>
          <a:noFill/>
          <a:ln>
            <a:noFill/>
          </a:ln>
        </p:spPr>
      </p:pic>
      <p:cxnSp>
        <p:nvCxnSpPr>
          <p:cNvPr id="340" name="Google Shape;340;p43"/>
          <p:cNvCxnSpPr>
            <a:endCxn id="341" idx="1"/>
          </p:cNvCxnSpPr>
          <p:nvPr/>
        </p:nvCxnSpPr>
        <p:spPr>
          <a:xfrm rot="10800000" flipH="1">
            <a:off x="5438550" y="2371650"/>
            <a:ext cx="2215500" cy="754500"/>
          </a:xfrm>
          <a:prstGeom prst="straightConnector1">
            <a:avLst/>
          </a:prstGeom>
          <a:noFill/>
          <a:ln w="9525" cap="flat" cmpd="sng">
            <a:solidFill>
              <a:srgbClr val="FF0000"/>
            </a:solidFill>
            <a:prstDash val="solid"/>
            <a:round/>
            <a:headEnd type="none" w="med" len="med"/>
            <a:tailEnd type="none" w="med" len="med"/>
          </a:ln>
        </p:spPr>
      </p:cxnSp>
      <p:sp>
        <p:nvSpPr>
          <p:cNvPr id="341" name="Google Shape;341;p43"/>
          <p:cNvSpPr txBox="1"/>
          <p:nvPr/>
        </p:nvSpPr>
        <p:spPr>
          <a:xfrm>
            <a:off x="7654050" y="2171550"/>
            <a:ext cx="140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N-type emitter</a:t>
            </a:r>
            <a:endParaRPr>
              <a:latin typeface="Lato"/>
              <a:ea typeface="Lato"/>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45"/>
        <p:cNvGrpSpPr/>
        <p:nvPr/>
      </p:nvGrpSpPr>
      <p:grpSpPr>
        <a:xfrm>
          <a:off x="0" y="0"/>
          <a:ext cx="0" cy="0"/>
          <a:chOff x="0" y="0"/>
          <a:chExt cx="0" cy="0"/>
        </a:xfrm>
      </p:grpSpPr>
      <p:cxnSp>
        <p:nvCxnSpPr>
          <p:cNvPr id="346" name="Google Shape;346;p44"/>
          <p:cNvCxnSpPr/>
          <p:nvPr/>
        </p:nvCxnSpPr>
        <p:spPr>
          <a:xfrm flipH="1">
            <a:off x="1479775" y="1494650"/>
            <a:ext cx="42300" cy="493200"/>
          </a:xfrm>
          <a:prstGeom prst="straightConnector1">
            <a:avLst/>
          </a:prstGeom>
          <a:noFill/>
          <a:ln w="19050" cap="flat" cmpd="sng">
            <a:solidFill>
              <a:srgbClr val="FFFFFF"/>
            </a:solidFill>
            <a:prstDash val="solid"/>
            <a:round/>
            <a:headEnd type="none" w="med" len="med"/>
            <a:tailEnd type="none" w="med" len="med"/>
          </a:ln>
        </p:spPr>
      </p:cxnSp>
      <p:pic>
        <p:nvPicPr>
          <p:cNvPr id="347" name="Google Shape;347;p44"/>
          <p:cNvPicPr preferRelativeResize="0"/>
          <p:nvPr/>
        </p:nvPicPr>
        <p:blipFill>
          <a:blip r:embed="rId3">
            <a:alphaModFix/>
          </a:blip>
          <a:stretch>
            <a:fillRect/>
          </a:stretch>
        </p:blipFill>
        <p:spPr>
          <a:xfrm>
            <a:off x="3763725" y="0"/>
            <a:ext cx="4866363" cy="5143500"/>
          </a:xfrm>
          <a:prstGeom prst="rect">
            <a:avLst/>
          </a:prstGeom>
          <a:noFill/>
          <a:ln>
            <a:noFill/>
          </a:ln>
        </p:spPr>
      </p:pic>
      <p:pic>
        <p:nvPicPr>
          <p:cNvPr id="348" name="Google Shape;348;p44"/>
          <p:cNvPicPr preferRelativeResize="0"/>
          <p:nvPr/>
        </p:nvPicPr>
        <p:blipFill rotWithShape="1">
          <a:blip r:embed="rId4">
            <a:alphaModFix/>
          </a:blip>
          <a:srcRect t="4952"/>
          <a:stretch/>
        </p:blipFill>
        <p:spPr>
          <a:xfrm>
            <a:off x="719871" y="0"/>
            <a:ext cx="3043854" cy="5143499"/>
          </a:xfrm>
          <a:prstGeom prst="rect">
            <a:avLst/>
          </a:prstGeom>
          <a:noFill/>
          <a:ln>
            <a:noFill/>
          </a:ln>
        </p:spPr>
      </p:pic>
      <p:cxnSp>
        <p:nvCxnSpPr>
          <p:cNvPr id="349" name="Google Shape;349;p44"/>
          <p:cNvCxnSpPr/>
          <p:nvPr/>
        </p:nvCxnSpPr>
        <p:spPr>
          <a:xfrm flipH="1">
            <a:off x="1395225" y="1381925"/>
            <a:ext cx="28200" cy="3945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353"/>
        <p:cNvGrpSpPr/>
        <p:nvPr/>
      </p:nvGrpSpPr>
      <p:grpSpPr>
        <a:xfrm>
          <a:off x="0" y="0"/>
          <a:ext cx="0" cy="0"/>
          <a:chOff x="0" y="0"/>
          <a:chExt cx="0" cy="0"/>
        </a:xfrm>
      </p:grpSpPr>
      <p:pic>
        <p:nvPicPr>
          <p:cNvPr id="354" name="Google Shape;354;p45"/>
          <p:cNvPicPr preferRelativeResize="0"/>
          <p:nvPr/>
        </p:nvPicPr>
        <p:blipFill>
          <a:blip r:embed="rId3">
            <a:alphaModFix/>
          </a:blip>
          <a:stretch>
            <a:fillRect/>
          </a:stretch>
        </p:blipFill>
        <p:spPr>
          <a:xfrm>
            <a:off x="758350" y="152400"/>
            <a:ext cx="7476463" cy="48387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358"/>
        <p:cNvGrpSpPr/>
        <p:nvPr/>
      </p:nvGrpSpPr>
      <p:grpSpPr>
        <a:xfrm>
          <a:off x="0" y="0"/>
          <a:ext cx="0" cy="0"/>
          <a:chOff x="0" y="0"/>
          <a:chExt cx="0" cy="0"/>
        </a:xfrm>
      </p:grpSpPr>
      <p:pic>
        <p:nvPicPr>
          <p:cNvPr id="359" name="Google Shape;359;p46"/>
          <p:cNvPicPr preferRelativeResize="0"/>
          <p:nvPr/>
        </p:nvPicPr>
        <p:blipFill>
          <a:blip r:embed="rId3">
            <a:alphaModFix/>
          </a:blip>
          <a:stretch>
            <a:fillRect/>
          </a:stretch>
        </p:blipFill>
        <p:spPr>
          <a:xfrm>
            <a:off x="575150" y="110125"/>
            <a:ext cx="8115300" cy="2524125"/>
          </a:xfrm>
          <a:prstGeom prst="rect">
            <a:avLst/>
          </a:prstGeom>
          <a:noFill/>
          <a:ln>
            <a:noFill/>
          </a:ln>
        </p:spPr>
      </p:pic>
      <p:pic>
        <p:nvPicPr>
          <p:cNvPr id="360" name="Google Shape;360;p46"/>
          <p:cNvPicPr preferRelativeResize="0"/>
          <p:nvPr/>
        </p:nvPicPr>
        <p:blipFill>
          <a:blip r:embed="rId4">
            <a:alphaModFix/>
          </a:blip>
          <a:stretch>
            <a:fillRect/>
          </a:stretch>
        </p:blipFill>
        <p:spPr>
          <a:xfrm>
            <a:off x="1632025" y="2772550"/>
            <a:ext cx="5149892" cy="2204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364"/>
        <p:cNvGrpSpPr/>
        <p:nvPr/>
      </p:nvGrpSpPr>
      <p:grpSpPr>
        <a:xfrm>
          <a:off x="0" y="0"/>
          <a:ext cx="0" cy="0"/>
          <a:chOff x="0" y="0"/>
          <a:chExt cx="0" cy="0"/>
        </a:xfrm>
      </p:grpSpPr>
      <p:sp>
        <p:nvSpPr>
          <p:cNvPr id="365" name="Google Shape;365;p4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Packaging Considerations</a:t>
            </a:r>
            <a:endParaRPr/>
          </a:p>
        </p:txBody>
      </p:sp>
      <p:sp>
        <p:nvSpPr>
          <p:cNvPr id="366" name="Google Shape;366;p4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AutoNum type="arabicPeriod"/>
            </a:pPr>
            <a:r>
              <a:rPr lang="en"/>
              <a:t>Protect membrane from mechanical damage,dust, and fingerprints</a:t>
            </a:r>
            <a:endParaRPr/>
          </a:p>
          <a:p>
            <a:pPr marL="457200" lvl="0" indent="-311150" algn="l" rtl="0">
              <a:spcBef>
                <a:spcPts val="0"/>
              </a:spcBef>
              <a:spcAft>
                <a:spcPts val="0"/>
              </a:spcAft>
              <a:buSzPts val="1300"/>
              <a:buAutoNum type="arabicPeriod"/>
            </a:pPr>
            <a:r>
              <a:rPr lang="en"/>
              <a:t>Be able to be selective over desired wavelength</a:t>
            </a:r>
            <a:endParaRPr/>
          </a:p>
          <a:p>
            <a:pPr marL="457200" lvl="0" indent="0" algn="l" rtl="0">
              <a:spcBef>
                <a:spcPts val="1200"/>
              </a:spcBef>
              <a:spcAft>
                <a:spcPts val="120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8"/>
          <p:cNvPicPr preferRelativeResize="0"/>
          <p:nvPr/>
        </p:nvPicPr>
        <p:blipFill rotWithShape="1">
          <a:blip r:embed="rId3">
            <a:alphaModFix/>
          </a:blip>
          <a:srcRect l="-1500" r="1499" b="42422"/>
          <a:stretch/>
        </p:blipFill>
        <p:spPr>
          <a:xfrm>
            <a:off x="1002175" y="1938395"/>
            <a:ext cx="6657975" cy="28737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77" name="Google Shape;377;p49"/>
          <p:cNvSpPr txBox="1">
            <a:spLocks noGrp="1"/>
          </p:cNvSpPr>
          <p:nvPr>
            <p:ph type="body" idx="1"/>
          </p:nvPr>
        </p:nvSpPr>
        <p:spPr>
          <a:xfrm>
            <a:off x="4275475" y="3103100"/>
            <a:ext cx="4282800" cy="535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https://semiengineering.com/whats-what-in-advanced-packaging/</a:t>
            </a:r>
            <a:endParaRPr/>
          </a:p>
          <a:p>
            <a:pPr marL="0" lvl="0" indent="0" algn="l" rtl="0">
              <a:spcBef>
                <a:spcPts val="1200"/>
              </a:spcBef>
              <a:spcAft>
                <a:spcPts val="1200"/>
              </a:spcAft>
              <a:buNone/>
            </a:pPr>
            <a:endParaRPr/>
          </a:p>
        </p:txBody>
      </p:sp>
      <p:pic>
        <p:nvPicPr>
          <p:cNvPr id="378" name="Google Shape;378;p49"/>
          <p:cNvPicPr preferRelativeResize="0"/>
          <p:nvPr/>
        </p:nvPicPr>
        <p:blipFill>
          <a:blip r:embed="rId3">
            <a:alphaModFix/>
          </a:blip>
          <a:stretch>
            <a:fillRect/>
          </a:stretch>
        </p:blipFill>
        <p:spPr>
          <a:xfrm>
            <a:off x="145475" y="1318650"/>
            <a:ext cx="3916764" cy="2261100"/>
          </a:xfrm>
          <a:prstGeom prst="rect">
            <a:avLst/>
          </a:prstGeom>
          <a:noFill/>
          <a:ln>
            <a:noFill/>
          </a:ln>
        </p:spPr>
      </p:pic>
      <p:pic>
        <p:nvPicPr>
          <p:cNvPr id="379" name="Google Shape;379;p49"/>
          <p:cNvPicPr preferRelativeResize="0"/>
          <p:nvPr/>
        </p:nvPicPr>
        <p:blipFill>
          <a:blip r:embed="rId4">
            <a:alphaModFix/>
          </a:blip>
          <a:stretch>
            <a:fillRect/>
          </a:stretch>
        </p:blipFill>
        <p:spPr>
          <a:xfrm>
            <a:off x="4062250" y="1318650"/>
            <a:ext cx="4142674" cy="17844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50"/>
          <p:cNvPicPr preferRelativeResize="0"/>
          <p:nvPr/>
        </p:nvPicPr>
        <p:blipFill>
          <a:blip r:embed="rId3">
            <a:alphaModFix/>
          </a:blip>
          <a:stretch>
            <a:fillRect/>
          </a:stretch>
        </p:blipFill>
        <p:spPr>
          <a:xfrm>
            <a:off x="0" y="1791750"/>
            <a:ext cx="4953000" cy="2305050"/>
          </a:xfrm>
          <a:prstGeom prst="rect">
            <a:avLst/>
          </a:prstGeom>
          <a:noFill/>
          <a:ln>
            <a:noFill/>
          </a:ln>
        </p:spPr>
      </p:pic>
      <p:pic>
        <p:nvPicPr>
          <p:cNvPr id="385" name="Google Shape;385;p50"/>
          <p:cNvPicPr preferRelativeResize="0"/>
          <p:nvPr/>
        </p:nvPicPr>
        <p:blipFill>
          <a:blip r:embed="rId4">
            <a:alphaModFix/>
          </a:blip>
          <a:stretch>
            <a:fillRect/>
          </a:stretch>
        </p:blipFill>
        <p:spPr>
          <a:xfrm>
            <a:off x="4953000" y="1762763"/>
            <a:ext cx="3886200" cy="23630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Packaging</a:t>
            </a:r>
            <a:endParaRPr/>
          </a:p>
        </p:txBody>
      </p:sp>
      <p:pic>
        <p:nvPicPr>
          <p:cNvPr id="391" name="Google Shape;391;p51"/>
          <p:cNvPicPr preferRelativeResize="0"/>
          <p:nvPr/>
        </p:nvPicPr>
        <p:blipFill>
          <a:blip r:embed="rId3">
            <a:alphaModFix/>
          </a:blip>
          <a:stretch>
            <a:fillRect/>
          </a:stretch>
        </p:blipFill>
        <p:spPr>
          <a:xfrm>
            <a:off x="414500" y="1017725"/>
            <a:ext cx="5943600" cy="2771775"/>
          </a:xfrm>
          <a:prstGeom prst="rect">
            <a:avLst/>
          </a:prstGeom>
          <a:noFill/>
          <a:ln>
            <a:noFill/>
          </a:ln>
        </p:spPr>
      </p:pic>
      <p:pic>
        <p:nvPicPr>
          <p:cNvPr id="392" name="Google Shape;392;p51"/>
          <p:cNvPicPr preferRelativeResize="0"/>
          <p:nvPr/>
        </p:nvPicPr>
        <p:blipFill rotWithShape="1">
          <a:blip r:embed="rId4">
            <a:alphaModFix/>
          </a:blip>
          <a:srcRect t="9804" r="61039" b="29108"/>
          <a:stretch/>
        </p:blipFill>
        <p:spPr>
          <a:xfrm>
            <a:off x="6832050" y="1301175"/>
            <a:ext cx="2000250" cy="1943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13" name="Google Shape;113;p17"/>
          <p:cNvSpPr txBox="1">
            <a:spLocks noGrp="1"/>
          </p:cNvSpPr>
          <p:nvPr>
            <p:ph type="body" idx="1"/>
          </p:nvPr>
        </p:nvSpPr>
        <p:spPr>
          <a:xfrm>
            <a:off x="729450" y="3620025"/>
            <a:ext cx="7688700" cy="720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en" sz="1000">
                <a:solidFill>
                  <a:srgbClr val="333333"/>
                </a:solidFill>
                <a:highlight>
                  <a:srgbClr val="FFFFFF"/>
                </a:highlight>
                <a:latin typeface="Verdana"/>
                <a:ea typeface="Verdana"/>
                <a:cs typeface="Verdana"/>
                <a:sym typeface="Verdana"/>
              </a:rPr>
              <a:t> Kasper A. Borup, Johannes de Boor, Heng Wang, Fivos Drymiotis, Franck Gascoin, Xun Shi, Lidong Chen, Mikhail I. Fedorov, Eckhard Müller, Bo B. Iversen, G. Jeffrey Snyder “Measuring Thermoelectric Transport Properties of Materials” </a:t>
            </a:r>
            <a:r>
              <a:rPr lang="en" sz="1000" i="1" u="sng">
                <a:solidFill>
                  <a:srgbClr val="76A147"/>
                </a:solidFill>
                <a:highlight>
                  <a:srgbClr val="FFFFFF"/>
                </a:highlight>
                <a:latin typeface="Verdana"/>
                <a:ea typeface="Verdana"/>
                <a:cs typeface="Verdana"/>
                <a:sym typeface="Verdan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Energy and Environmental Science</a:t>
            </a:r>
            <a:r>
              <a:rPr lang="en" sz="1000" u="sng">
                <a:solidFill>
                  <a:srgbClr val="76A147"/>
                </a:solidFill>
                <a:highlight>
                  <a:srgbClr val="FFFFFF"/>
                </a:highlight>
                <a:latin typeface="Verdana"/>
                <a:ea typeface="Verdana"/>
                <a:cs typeface="Verdana"/>
                <a:sym typeface="Verdan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8, 423 (2015)</a:t>
            </a:r>
            <a:endParaRPr/>
          </a:p>
        </p:txBody>
      </p:sp>
      <p:pic>
        <p:nvPicPr>
          <p:cNvPr id="114" name="Google Shape;114;p17"/>
          <p:cNvPicPr preferRelativeResize="0"/>
          <p:nvPr/>
        </p:nvPicPr>
        <p:blipFill>
          <a:blip r:embed="rId4">
            <a:alphaModFix/>
          </a:blip>
          <a:stretch>
            <a:fillRect/>
          </a:stretch>
        </p:blipFill>
        <p:spPr>
          <a:xfrm>
            <a:off x="70475" y="281875"/>
            <a:ext cx="9144000" cy="34392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Verification </a:t>
            </a:r>
            <a:endParaRPr/>
          </a:p>
        </p:txBody>
      </p:sp>
      <p:pic>
        <p:nvPicPr>
          <p:cNvPr id="398" name="Google Shape;398;p52"/>
          <p:cNvPicPr preferRelativeResize="0"/>
          <p:nvPr/>
        </p:nvPicPr>
        <p:blipFill>
          <a:blip r:embed="rId3">
            <a:alphaModFix/>
          </a:blip>
          <a:stretch>
            <a:fillRect/>
          </a:stretch>
        </p:blipFill>
        <p:spPr>
          <a:xfrm>
            <a:off x="729438" y="1782188"/>
            <a:ext cx="4162425" cy="3133725"/>
          </a:xfrm>
          <a:prstGeom prst="rect">
            <a:avLst/>
          </a:prstGeom>
          <a:noFill/>
          <a:ln>
            <a:noFill/>
          </a:ln>
        </p:spPr>
      </p:pic>
      <p:pic>
        <p:nvPicPr>
          <p:cNvPr id="399" name="Google Shape;399;p52"/>
          <p:cNvPicPr preferRelativeResize="0"/>
          <p:nvPr/>
        </p:nvPicPr>
        <p:blipFill>
          <a:blip r:embed="rId4">
            <a:alphaModFix/>
          </a:blip>
          <a:stretch>
            <a:fillRect/>
          </a:stretch>
        </p:blipFill>
        <p:spPr>
          <a:xfrm>
            <a:off x="4961600" y="1853850"/>
            <a:ext cx="3947325" cy="29754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Verification </a:t>
            </a:r>
            <a:endParaRPr/>
          </a:p>
        </p:txBody>
      </p:sp>
      <p:sp>
        <p:nvSpPr>
          <p:cNvPr id="405" name="Google Shape;405;p5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06" name="Google Shape;406;p53"/>
          <p:cNvPicPr preferRelativeResize="0"/>
          <p:nvPr/>
        </p:nvPicPr>
        <p:blipFill>
          <a:blip r:embed="rId3">
            <a:alphaModFix/>
          </a:blip>
          <a:stretch>
            <a:fillRect/>
          </a:stretch>
        </p:blipFill>
        <p:spPr>
          <a:xfrm>
            <a:off x="343725" y="2006650"/>
            <a:ext cx="4022451" cy="2985725"/>
          </a:xfrm>
          <a:prstGeom prst="rect">
            <a:avLst/>
          </a:prstGeom>
          <a:noFill/>
          <a:ln>
            <a:noFill/>
          </a:ln>
        </p:spPr>
      </p:pic>
      <p:pic>
        <p:nvPicPr>
          <p:cNvPr id="407" name="Google Shape;407;p53"/>
          <p:cNvPicPr preferRelativeResize="0"/>
          <p:nvPr/>
        </p:nvPicPr>
        <p:blipFill>
          <a:blip r:embed="rId4">
            <a:alphaModFix/>
          </a:blip>
          <a:stretch>
            <a:fillRect/>
          </a:stretch>
        </p:blipFill>
        <p:spPr>
          <a:xfrm>
            <a:off x="4366175" y="1969800"/>
            <a:ext cx="4336986" cy="3059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411"/>
        <p:cNvGrpSpPr/>
        <p:nvPr/>
      </p:nvGrpSpPr>
      <p:grpSpPr>
        <a:xfrm>
          <a:off x="0" y="0"/>
          <a:ext cx="0" cy="0"/>
          <a:chOff x="0" y="0"/>
          <a:chExt cx="0" cy="0"/>
        </a:xfrm>
      </p:grpSpPr>
      <p:pic>
        <p:nvPicPr>
          <p:cNvPr id="412" name="Google Shape;412;p54"/>
          <p:cNvPicPr preferRelativeResize="0"/>
          <p:nvPr/>
        </p:nvPicPr>
        <p:blipFill>
          <a:blip r:embed="rId3">
            <a:alphaModFix/>
          </a:blip>
          <a:stretch>
            <a:fillRect/>
          </a:stretch>
        </p:blipFill>
        <p:spPr>
          <a:xfrm>
            <a:off x="2946800" y="465950"/>
            <a:ext cx="3609649" cy="4677548"/>
          </a:xfrm>
          <a:prstGeom prst="rect">
            <a:avLst/>
          </a:prstGeom>
          <a:noFill/>
          <a:ln>
            <a:noFill/>
          </a:ln>
        </p:spPr>
      </p:pic>
      <p:sp>
        <p:nvSpPr>
          <p:cNvPr id="413" name="Google Shape;413;p54"/>
          <p:cNvSpPr txBox="1"/>
          <p:nvPr/>
        </p:nvSpPr>
        <p:spPr>
          <a:xfrm>
            <a:off x="1353000" y="4355275"/>
            <a:ext cx="201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Thermoelectric</a:t>
            </a:r>
            <a:endParaRPr>
              <a:latin typeface="Times New Roman"/>
              <a:ea typeface="Times New Roman"/>
              <a:cs typeface="Times New Roman"/>
              <a:sym typeface="Times New Roman"/>
            </a:endParaRPr>
          </a:p>
        </p:txBody>
      </p:sp>
      <p:sp>
        <p:nvSpPr>
          <p:cNvPr id="414" name="Google Shape;414;p54"/>
          <p:cNvSpPr txBox="1"/>
          <p:nvPr/>
        </p:nvSpPr>
        <p:spPr>
          <a:xfrm>
            <a:off x="1353000" y="3154850"/>
            <a:ext cx="201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Casing</a:t>
            </a:r>
            <a:endParaRPr>
              <a:latin typeface="Times New Roman"/>
              <a:ea typeface="Times New Roman"/>
              <a:cs typeface="Times New Roman"/>
              <a:sym typeface="Times New Roman"/>
            </a:endParaRPr>
          </a:p>
        </p:txBody>
      </p:sp>
      <p:sp>
        <p:nvSpPr>
          <p:cNvPr id="415" name="Google Shape;415;p54"/>
          <p:cNvSpPr txBox="1"/>
          <p:nvPr/>
        </p:nvSpPr>
        <p:spPr>
          <a:xfrm>
            <a:off x="1338900" y="2467675"/>
            <a:ext cx="201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IR Window</a:t>
            </a:r>
            <a:endParaRPr>
              <a:latin typeface="Times New Roman"/>
              <a:ea typeface="Times New Roman"/>
              <a:cs typeface="Times New Roman"/>
              <a:sym typeface="Times New Roman"/>
            </a:endParaRPr>
          </a:p>
        </p:txBody>
      </p:sp>
      <p:sp>
        <p:nvSpPr>
          <p:cNvPr id="416" name="Google Shape;416;p54"/>
          <p:cNvSpPr txBox="1"/>
          <p:nvPr/>
        </p:nvSpPr>
        <p:spPr>
          <a:xfrm>
            <a:off x="758525" y="1365925"/>
            <a:ext cx="226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Microcontroller Circuit</a:t>
            </a:r>
            <a:endParaRPr>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5"/>
          <p:cNvSpPr txBox="1"/>
          <p:nvPr/>
        </p:nvSpPr>
        <p:spPr>
          <a:xfrm>
            <a:off x="549725" y="649150"/>
            <a:ext cx="64119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t>References</a:t>
            </a:r>
            <a:endParaRPr sz="2700"/>
          </a:p>
        </p:txBody>
      </p:sp>
      <p:sp>
        <p:nvSpPr>
          <p:cNvPr id="422" name="Google Shape;422;p55"/>
          <p:cNvSpPr txBox="1"/>
          <p:nvPr/>
        </p:nvSpPr>
        <p:spPr>
          <a:xfrm>
            <a:off x="789300" y="1720125"/>
            <a:ext cx="6989400" cy="435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alibri"/>
                <a:ea typeface="Calibri"/>
                <a:cs typeface="Calibri"/>
                <a:sym typeface="Calibri"/>
              </a:rPr>
              <a:t>[1] </a:t>
            </a:r>
            <a:r>
              <a:rPr lang="en" sz="1200" u="sng">
                <a:solidFill>
                  <a:schemeClr val="hlink"/>
                </a:solidFill>
                <a:latin typeface="Calibri"/>
                <a:ea typeface="Calibri"/>
                <a:cs typeface="Calibri"/>
                <a:sym typeface="Calibri"/>
                <a:hlinkClick r:id="rId3"/>
              </a:rPr>
              <a:t>https://link.springer.com/content/pdf/10.1007%2Fs11465-017-0441-2.pdf</a:t>
            </a:r>
            <a:endParaRPr sz="1200">
              <a:latin typeface="Calibri"/>
              <a:ea typeface="Calibri"/>
              <a:cs typeface="Calibri"/>
              <a:sym typeface="Calibri"/>
            </a:endParaRPr>
          </a:p>
          <a:p>
            <a:pPr marL="0" lvl="0" indent="0" algn="l" rtl="0">
              <a:spcBef>
                <a:spcPts val="0"/>
              </a:spcBef>
              <a:spcAft>
                <a:spcPts val="0"/>
              </a:spcAft>
              <a:buNone/>
            </a:pPr>
            <a:r>
              <a:rPr lang="en" sz="1200">
                <a:solidFill>
                  <a:srgbClr val="333333"/>
                </a:solidFill>
                <a:highlight>
                  <a:srgbClr val="FCFCFC"/>
                </a:highlight>
                <a:latin typeface="Calibri"/>
                <a:ea typeface="Calibri"/>
                <a:cs typeface="Calibri"/>
                <a:sym typeface="Calibri"/>
              </a:rPr>
              <a:t>Xu, D., Wang, Y., Xiong, B. </a:t>
            </a:r>
            <a:r>
              <a:rPr lang="en" sz="1200" i="1">
                <a:solidFill>
                  <a:srgbClr val="333333"/>
                </a:solidFill>
                <a:highlight>
                  <a:srgbClr val="FCFCFC"/>
                </a:highlight>
                <a:latin typeface="Calibri"/>
                <a:ea typeface="Calibri"/>
                <a:cs typeface="Calibri"/>
                <a:sym typeface="Calibri"/>
              </a:rPr>
              <a:t>et al.</a:t>
            </a:r>
            <a:r>
              <a:rPr lang="en" sz="1200">
                <a:solidFill>
                  <a:srgbClr val="333333"/>
                </a:solidFill>
                <a:highlight>
                  <a:srgbClr val="FCFCFC"/>
                </a:highlight>
                <a:latin typeface="Calibri"/>
                <a:ea typeface="Calibri"/>
                <a:cs typeface="Calibri"/>
                <a:sym typeface="Calibri"/>
              </a:rPr>
              <a:t> MEMS-based thermoelectric infrared sensors: A review. </a:t>
            </a:r>
            <a:r>
              <a:rPr lang="en" sz="1200" i="1">
                <a:solidFill>
                  <a:srgbClr val="333333"/>
                </a:solidFill>
                <a:highlight>
                  <a:srgbClr val="FCFCFC"/>
                </a:highlight>
                <a:latin typeface="Calibri"/>
                <a:ea typeface="Calibri"/>
                <a:cs typeface="Calibri"/>
                <a:sym typeface="Calibri"/>
              </a:rPr>
              <a:t>Front. Mech. Eng.</a:t>
            </a:r>
            <a:r>
              <a:rPr lang="en" sz="1200">
                <a:solidFill>
                  <a:srgbClr val="333333"/>
                </a:solidFill>
                <a:highlight>
                  <a:srgbClr val="FCFCFC"/>
                </a:highlight>
                <a:latin typeface="Calibri"/>
                <a:ea typeface="Calibri"/>
                <a:cs typeface="Calibri"/>
                <a:sym typeface="Calibri"/>
              </a:rPr>
              <a:t> 12, 557–566 (2017). https://doi.org/10.1007/s11465-017-0441-2</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[2] </a:t>
            </a:r>
            <a:r>
              <a:rPr lang="en" sz="1200" u="sng">
                <a:solidFill>
                  <a:schemeClr val="hlink"/>
                </a:solidFill>
                <a:latin typeface="Calibri"/>
                <a:ea typeface="Calibri"/>
                <a:cs typeface="Calibri"/>
                <a:sym typeface="Calibri"/>
                <a:hlinkClick r:id="rId4"/>
              </a:rPr>
              <a:t>https://www.mdpi.com/2072-666X/10/6/413</a:t>
            </a:r>
            <a:endParaRPr sz="1200">
              <a:latin typeface="Calibri"/>
              <a:ea typeface="Calibri"/>
              <a:cs typeface="Calibri"/>
              <a:sym typeface="Calibri"/>
            </a:endParaRPr>
          </a:p>
          <a:p>
            <a:pPr marL="0" lvl="0" indent="0" algn="l" rtl="0">
              <a:spcBef>
                <a:spcPts val="0"/>
              </a:spcBef>
              <a:spcAft>
                <a:spcPts val="0"/>
              </a:spcAft>
              <a:buNone/>
            </a:pPr>
            <a:r>
              <a:rPr lang="en" sz="1200">
                <a:solidFill>
                  <a:srgbClr val="333333"/>
                </a:solidFill>
                <a:highlight>
                  <a:srgbClr val="FCFCFC"/>
                </a:highlight>
                <a:latin typeface="Calibri"/>
                <a:ea typeface="Calibri"/>
                <a:cs typeface="Calibri"/>
                <a:sym typeface="Calibri"/>
              </a:rPr>
              <a:t>Doan, A.T.; Yokoyama, T.; Dao, T.D.; Ishii, S.; Ohi, A.; Nabatame, T.; Wada, Y.; Maruyama, S.; Nagao, T. A MEMS-Based Quad-Wavelength Hybrid Plasmonic–Pyroelectric Infrared Detector. Micromachines 2019, 10, 413. https://doi.org/10.3390/mi10060413</a:t>
            </a:r>
            <a:endParaRPr sz="1200">
              <a:solidFill>
                <a:srgbClr val="333333"/>
              </a:solidFill>
              <a:highlight>
                <a:srgbClr val="FCFCFC"/>
              </a:highlight>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[3]</a:t>
            </a:r>
            <a:r>
              <a:rPr lang="en" sz="1200" u="sng">
                <a:solidFill>
                  <a:schemeClr val="hlink"/>
                </a:solidFill>
                <a:latin typeface="Calibri"/>
                <a:ea typeface="Calibri"/>
                <a:cs typeface="Calibri"/>
                <a:sym typeface="Calibri"/>
                <a:hlinkClick r:id="rId5"/>
              </a:rPr>
              <a:t>https://www.spiedigitallibrary.org/ebooks/TT/Fundamentals-of-Infrared-Detector-Materials/eISBN-9780819478740/10.1117/3.741688?SSO=1</a:t>
            </a:r>
            <a:endParaRPr sz="1200">
              <a:latin typeface="Calibri"/>
              <a:ea typeface="Calibri"/>
              <a:cs typeface="Calibri"/>
              <a:sym typeface="Calibri"/>
            </a:endParaRPr>
          </a:p>
          <a:p>
            <a:pPr marL="0" lvl="0" indent="0" algn="l" rtl="0">
              <a:spcBef>
                <a:spcPts val="0"/>
              </a:spcBef>
              <a:spcAft>
                <a:spcPts val="0"/>
              </a:spcAft>
              <a:buNone/>
            </a:pPr>
            <a:r>
              <a:rPr lang="en" sz="1200">
                <a:solidFill>
                  <a:srgbClr val="3A3A3A"/>
                </a:solidFill>
                <a:highlight>
                  <a:srgbClr val="FFFFFF"/>
                </a:highlight>
                <a:latin typeface="Calibri"/>
                <a:ea typeface="Calibri"/>
                <a:cs typeface="Calibri"/>
                <a:sym typeface="Calibri"/>
              </a:rPr>
              <a:t>Kinch, Michael A. </a:t>
            </a:r>
            <a:r>
              <a:rPr lang="en" sz="1200" i="1">
                <a:solidFill>
                  <a:srgbClr val="3A3A3A"/>
                </a:solidFill>
                <a:highlight>
                  <a:srgbClr val="FFFFFF"/>
                </a:highlight>
                <a:latin typeface="Calibri"/>
                <a:ea typeface="Calibri"/>
                <a:cs typeface="Calibri"/>
                <a:sym typeface="Calibri"/>
              </a:rPr>
              <a:t>Fundamentals of Infrared Detector Materials</a:t>
            </a:r>
            <a:r>
              <a:rPr lang="en" sz="1200">
                <a:solidFill>
                  <a:srgbClr val="3A3A3A"/>
                </a:solidFill>
                <a:highlight>
                  <a:srgbClr val="FFFFFF"/>
                </a:highlight>
                <a:latin typeface="Calibri"/>
                <a:ea typeface="Calibri"/>
                <a:cs typeface="Calibri"/>
                <a:sym typeface="Calibri"/>
              </a:rPr>
              <a:t>. Bellingham: SPIE, 2007. Web.</a:t>
            </a:r>
            <a:endParaRPr sz="1200">
              <a:solidFill>
                <a:srgbClr val="3A3A3A"/>
              </a:solidFill>
              <a:highlight>
                <a:srgbClr val="FFFFFF"/>
              </a:highlight>
              <a:latin typeface="Calibri"/>
              <a:ea typeface="Calibri"/>
              <a:cs typeface="Calibri"/>
              <a:sym typeface="Calibri"/>
            </a:endParaRPr>
          </a:p>
          <a:p>
            <a:pPr marL="0" lvl="0" indent="0" algn="l" rtl="0">
              <a:spcBef>
                <a:spcPts val="0"/>
              </a:spcBef>
              <a:spcAft>
                <a:spcPts val="0"/>
              </a:spcAft>
              <a:buNone/>
            </a:pPr>
            <a:endParaRPr sz="1200">
              <a:solidFill>
                <a:srgbClr val="333333"/>
              </a:solidFill>
              <a:highlight>
                <a:srgbClr val="FFFFFF"/>
              </a:highlight>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[4]</a:t>
            </a:r>
            <a:r>
              <a:rPr lang="en" sz="1200">
                <a:solidFill>
                  <a:srgbClr val="333333"/>
                </a:solidFill>
                <a:highlight>
                  <a:srgbClr val="FFFFFF"/>
                </a:highlight>
                <a:latin typeface="Calibri"/>
                <a:ea typeface="Calibri"/>
                <a:cs typeface="Calibri"/>
                <a:sym typeface="Calibri"/>
              </a:rPr>
              <a:t> Kasper A. Borup, Johannes de Boor, Heng Wang, Fivos Drymiotis, Franck Gascoin, Xun Shi, Lidong Chen, Mikhail I. Fedorov, Eckhard Müller, Bo B. Iversen, G. Jeffrey Snyder “Measuring Thermoelectric Transport Properties of Materials” </a:t>
            </a:r>
            <a:r>
              <a:rPr lang="en" sz="1200" i="1" u="sng">
                <a:solidFill>
                  <a:srgbClr val="76A147"/>
                </a:solidFill>
                <a:highlight>
                  <a:srgbClr val="FFFFFF"/>
                </a:highlight>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Energy and Environmental Science</a:t>
            </a:r>
            <a:r>
              <a:rPr lang="en" sz="1200" u="sng">
                <a:solidFill>
                  <a:srgbClr val="76A147"/>
                </a:solidFill>
                <a:highlight>
                  <a:srgbClr val="FFFFFF"/>
                </a:highlight>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8, 423 (2015)</a:t>
            </a:r>
            <a:endParaRPr sz="1200">
              <a:solidFill>
                <a:srgbClr val="3A3A3A"/>
              </a:solidFill>
              <a:highlight>
                <a:srgbClr val="FFFFFF"/>
              </a:highlight>
              <a:latin typeface="Calibri"/>
              <a:ea typeface="Calibri"/>
              <a:cs typeface="Calibri"/>
              <a:sym typeface="Calibri"/>
            </a:endParaRPr>
          </a:p>
          <a:p>
            <a:pPr marL="0" lvl="0" indent="0" algn="l" rtl="0">
              <a:spcBef>
                <a:spcPts val="0"/>
              </a:spcBef>
              <a:spcAft>
                <a:spcPts val="0"/>
              </a:spcAft>
              <a:buNone/>
            </a:pPr>
            <a:endParaRPr sz="1150">
              <a:solidFill>
                <a:srgbClr val="3A3A3A"/>
              </a:solidFill>
              <a:highlight>
                <a:srgbClr val="FFFFFF"/>
              </a:highlight>
            </a:endParaRPr>
          </a:p>
          <a:p>
            <a:pPr marL="0" lvl="0" indent="0" algn="l" rtl="0">
              <a:spcBef>
                <a:spcPts val="0"/>
              </a:spcBef>
              <a:spcAft>
                <a:spcPts val="0"/>
              </a:spcAft>
              <a:buNone/>
            </a:pPr>
            <a:endParaRPr sz="1150">
              <a:solidFill>
                <a:srgbClr val="3A3A3A"/>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428" name="Google Shape;428;p5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8">
                <a:solidFill>
                  <a:srgbClr val="333333"/>
                </a:solidFill>
                <a:latin typeface="Calibri"/>
                <a:ea typeface="Calibri"/>
                <a:cs typeface="Calibri"/>
                <a:sym typeface="Calibri"/>
              </a:rPr>
              <a:t> [5] </a:t>
            </a:r>
            <a:r>
              <a:rPr lang="en" sz="1508">
                <a:solidFill>
                  <a:srgbClr val="222222"/>
                </a:solidFill>
                <a:highlight>
                  <a:srgbClr val="FFFFFF"/>
                </a:highlight>
                <a:latin typeface="Calibri"/>
                <a:ea typeface="Calibri"/>
                <a:cs typeface="Calibri"/>
                <a:sym typeface="Calibri"/>
              </a:rPr>
              <a:t>Welbourne, Dustin J., et al. "How do passive infrared triggered camera traps operate and why does it matter? Breaking down common misconceptions." </a:t>
            </a:r>
            <a:r>
              <a:rPr lang="en" sz="1508" i="1">
                <a:solidFill>
                  <a:srgbClr val="222222"/>
                </a:solidFill>
                <a:highlight>
                  <a:srgbClr val="FFFFFF"/>
                </a:highlight>
                <a:latin typeface="Calibri"/>
                <a:ea typeface="Calibri"/>
                <a:cs typeface="Calibri"/>
                <a:sym typeface="Calibri"/>
              </a:rPr>
              <a:t>Remote Sensing in Ecology and Conservation</a:t>
            </a:r>
            <a:r>
              <a:rPr lang="en" sz="1508">
                <a:solidFill>
                  <a:srgbClr val="222222"/>
                </a:solidFill>
                <a:highlight>
                  <a:srgbClr val="FFFFFF"/>
                </a:highlight>
                <a:latin typeface="Calibri"/>
                <a:ea typeface="Calibri"/>
                <a:cs typeface="Calibri"/>
                <a:sym typeface="Calibri"/>
              </a:rPr>
              <a:t> 2.2 (2016): 77-83.</a:t>
            </a:r>
            <a:endParaRPr sz="1508">
              <a:solidFill>
                <a:srgbClr val="222222"/>
              </a:solidFill>
              <a:highlight>
                <a:srgbClr val="FFFFFF"/>
              </a:highlight>
              <a:latin typeface="Calibri"/>
              <a:ea typeface="Calibri"/>
              <a:cs typeface="Calibri"/>
              <a:sym typeface="Calibri"/>
            </a:endParaRPr>
          </a:p>
          <a:p>
            <a:pPr marL="0" lvl="0" indent="0" algn="l" rtl="0">
              <a:spcBef>
                <a:spcPts val="1200"/>
              </a:spcBef>
              <a:spcAft>
                <a:spcPts val="0"/>
              </a:spcAft>
              <a:buNone/>
            </a:pPr>
            <a:r>
              <a:rPr lang="en" sz="1508">
                <a:solidFill>
                  <a:srgbClr val="333333"/>
                </a:solidFill>
                <a:latin typeface="Calibri"/>
                <a:ea typeface="Calibri"/>
                <a:cs typeface="Calibri"/>
                <a:sym typeface="Calibri"/>
              </a:rPr>
              <a:t>[6] Huchuan Zhou </a:t>
            </a:r>
            <a:r>
              <a:rPr lang="en" sz="1508" i="1">
                <a:solidFill>
                  <a:srgbClr val="333333"/>
                </a:solidFill>
                <a:latin typeface="Calibri"/>
                <a:ea typeface="Calibri"/>
                <a:cs typeface="Calibri"/>
                <a:sym typeface="Calibri"/>
              </a:rPr>
              <a:t>et al</a:t>
            </a:r>
            <a:r>
              <a:rPr lang="en" sz="1508">
                <a:solidFill>
                  <a:srgbClr val="333333"/>
                </a:solidFill>
                <a:latin typeface="Calibri"/>
                <a:ea typeface="Calibri"/>
                <a:cs typeface="Calibri"/>
                <a:sym typeface="Calibri"/>
              </a:rPr>
              <a:t> 2013 </a:t>
            </a:r>
            <a:r>
              <a:rPr lang="en" sz="1508" i="1">
                <a:solidFill>
                  <a:srgbClr val="333333"/>
                </a:solidFill>
                <a:latin typeface="Calibri"/>
                <a:ea typeface="Calibri"/>
                <a:cs typeface="Calibri"/>
                <a:sym typeface="Calibri"/>
              </a:rPr>
              <a:t>J. Micromech. Microeng.</a:t>
            </a:r>
            <a:r>
              <a:rPr lang="en" sz="1508">
                <a:solidFill>
                  <a:srgbClr val="333333"/>
                </a:solidFill>
                <a:latin typeface="Calibri"/>
                <a:ea typeface="Calibri"/>
                <a:cs typeface="Calibri"/>
                <a:sym typeface="Calibri"/>
              </a:rPr>
              <a:t> 23 065026</a:t>
            </a:r>
            <a:endParaRPr sz="1508">
              <a:solidFill>
                <a:srgbClr val="333333"/>
              </a:solidFill>
              <a:latin typeface="Calibri"/>
              <a:ea typeface="Calibri"/>
              <a:cs typeface="Calibri"/>
              <a:sym typeface="Calibri"/>
            </a:endParaRPr>
          </a:p>
          <a:p>
            <a:pPr marL="0" lvl="0" indent="0" algn="l" rtl="0">
              <a:spcBef>
                <a:spcPts val="1200"/>
              </a:spcBef>
              <a:spcAft>
                <a:spcPts val="0"/>
              </a:spcAft>
              <a:buNone/>
            </a:pPr>
            <a:r>
              <a:rPr lang="en" sz="1508">
                <a:solidFill>
                  <a:srgbClr val="333333"/>
                </a:solidFill>
                <a:latin typeface="Calibri"/>
                <a:ea typeface="Calibri"/>
                <a:cs typeface="Calibri"/>
                <a:sym typeface="Calibri"/>
              </a:rPr>
              <a:t>[7] </a:t>
            </a:r>
            <a:r>
              <a:rPr lang="en" sz="1508" u="sng">
                <a:solidFill>
                  <a:schemeClr val="hlink"/>
                </a:solidFill>
                <a:latin typeface="Calibri"/>
                <a:ea typeface="Calibri"/>
                <a:cs typeface="Calibri"/>
                <a:sym typeface="Calibri"/>
                <a:hlinkClick r:id="rId3"/>
              </a:rPr>
              <a:t>https://authors.library.caltech.edu/70797/4/nnano.2017.87-s1.pdf</a:t>
            </a:r>
            <a:endParaRPr sz="1508">
              <a:solidFill>
                <a:srgbClr val="333333"/>
              </a:solidFill>
              <a:latin typeface="Calibri"/>
              <a:ea typeface="Calibri"/>
              <a:cs typeface="Calibri"/>
              <a:sym typeface="Calibri"/>
            </a:endParaRPr>
          </a:p>
          <a:p>
            <a:pPr marL="0" lvl="0" indent="0" algn="l" rtl="0">
              <a:spcBef>
                <a:spcPts val="1200"/>
              </a:spcBef>
              <a:spcAft>
                <a:spcPts val="0"/>
              </a:spcAft>
              <a:buNone/>
            </a:pPr>
            <a:r>
              <a:rPr lang="en" sz="1508">
                <a:solidFill>
                  <a:srgbClr val="333333"/>
                </a:solidFill>
                <a:latin typeface="Calibri"/>
                <a:ea typeface="Calibri"/>
                <a:cs typeface="Calibri"/>
                <a:sym typeface="Calibri"/>
              </a:rPr>
              <a:t>[8] </a:t>
            </a:r>
            <a:r>
              <a:rPr lang="en" sz="1508" u="sng">
                <a:solidFill>
                  <a:schemeClr val="hlink"/>
                </a:solidFill>
                <a:latin typeface="Calibri"/>
                <a:ea typeface="Calibri"/>
                <a:cs typeface="Calibri"/>
                <a:sym typeface="Calibri"/>
                <a:hlinkClick r:id="rId4"/>
              </a:rPr>
              <a:t>https://core.ac.uk/download/pdf/77926966.pdf</a:t>
            </a:r>
            <a:endParaRPr sz="1508">
              <a:solidFill>
                <a:srgbClr val="333333"/>
              </a:solidFill>
              <a:latin typeface="Calibri"/>
              <a:ea typeface="Calibri"/>
              <a:cs typeface="Calibri"/>
              <a:sym typeface="Calibri"/>
            </a:endParaRPr>
          </a:p>
          <a:p>
            <a:pPr marL="0" lvl="0" indent="0" algn="l" rtl="0">
              <a:spcBef>
                <a:spcPts val="1200"/>
              </a:spcBef>
              <a:spcAft>
                <a:spcPts val="0"/>
              </a:spcAft>
              <a:buNone/>
            </a:pPr>
            <a:endParaRPr sz="1400">
              <a:solidFill>
                <a:srgbClr val="333333"/>
              </a:solidFill>
              <a:latin typeface="Calibri"/>
              <a:ea typeface="Calibri"/>
              <a:cs typeface="Calibri"/>
              <a:sym typeface="Calibri"/>
            </a:endParaRPr>
          </a:p>
          <a:p>
            <a:pPr marL="0" lvl="0" indent="0" algn="l" rtl="0">
              <a:spcBef>
                <a:spcPts val="1200"/>
              </a:spcBef>
              <a:spcAft>
                <a:spcPts val="1200"/>
              </a:spcAft>
              <a:buNone/>
            </a:pPr>
            <a:endParaRPr sz="1400">
              <a:solidFill>
                <a:srgbClr val="333333"/>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pic>
        <p:nvPicPr>
          <p:cNvPr id="119" name="Google Shape;119;p18"/>
          <p:cNvPicPr preferRelativeResize="0"/>
          <p:nvPr/>
        </p:nvPicPr>
        <p:blipFill>
          <a:blip r:embed="rId3">
            <a:alphaModFix/>
          </a:blip>
          <a:stretch>
            <a:fillRect/>
          </a:stretch>
        </p:blipFill>
        <p:spPr>
          <a:xfrm>
            <a:off x="0" y="1424200"/>
            <a:ext cx="5147925" cy="3204449"/>
          </a:xfrm>
          <a:prstGeom prst="rect">
            <a:avLst/>
          </a:prstGeom>
          <a:noFill/>
          <a:ln>
            <a:noFill/>
          </a:ln>
        </p:spPr>
      </p:pic>
      <p:pic>
        <p:nvPicPr>
          <p:cNvPr id="120" name="Google Shape;120;p18"/>
          <p:cNvPicPr preferRelativeResize="0"/>
          <p:nvPr/>
        </p:nvPicPr>
        <p:blipFill>
          <a:blip r:embed="rId4">
            <a:alphaModFix/>
          </a:blip>
          <a:stretch>
            <a:fillRect/>
          </a:stretch>
        </p:blipFill>
        <p:spPr>
          <a:xfrm>
            <a:off x="4080250" y="1563891"/>
            <a:ext cx="5063750" cy="30647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9"/>
          <p:cNvPicPr preferRelativeResize="0"/>
          <p:nvPr/>
        </p:nvPicPr>
        <p:blipFill rotWithShape="1">
          <a:blip r:embed="rId3">
            <a:alphaModFix/>
          </a:blip>
          <a:srcRect l="48686" b="17505"/>
          <a:stretch/>
        </p:blipFill>
        <p:spPr>
          <a:xfrm>
            <a:off x="352475" y="1485050"/>
            <a:ext cx="3538700" cy="3025250"/>
          </a:xfrm>
          <a:prstGeom prst="rect">
            <a:avLst/>
          </a:prstGeom>
          <a:noFill/>
          <a:ln>
            <a:noFill/>
          </a:ln>
        </p:spPr>
      </p:pic>
      <p:pic>
        <p:nvPicPr>
          <p:cNvPr id="126" name="Google Shape;126;p19"/>
          <p:cNvPicPr preferRelativeResize="0"/>
          <p:nvPr/>
        </p:nvPicPr>
        <p:blipFill rotWithShape="1">
          <a:blip r:embed="rId4">
            <a:alphaModFix/>
          </a:blip>
          <a:srcRect t="48437" r="-7526"/>
          <a:stretch/>
        </p:blipFill>
        <p:spPr>
          <a:xfrm>
            <a:off x="4001275" y="1752038"/>
            <a:ext cx="5001800" cy="3115387"/>
          </a:xfrm>
          <a:prstGeom prst="rect">
            <a:avLst/>
          </a:prstGeom>
          <a:noFill/>
          <a:ln>
            <a:noFill/>
          </a:ln>
        </p:spPr>
      </p:pic>
      <p:sp>
        <p:nvSpPr>
          <p:cNvPr id="127" name="Google Shape;127;p19"/>
          <p:cNvSpPr txBox="1"/>
          <p:nvPr/>
        </p:nvSpPr>
        <p:spPr>
          <a:xfrm>
            <a:off x="197450" y="4650425"/>
            <a:ext cx="10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{1] </a:t>
            </a:r>
            <a:endParaRPr>
              <a:latin typeface="Lato"/>
              <a:ea typeface="Lato"/>
              <a:cs typeface="Lato"/>
              <a:sym typeface="Lato"/>
            </a:endParaRPr>
          </a:p>
        </p:txBody>
      </p:sp>
      <p:sp>
        <p:nvSpPr>
          <p:cNvPr id="128" name="Google Shape;128;p19"/>
          <p:cNvSpPr txBox="1">
            <a:spLocks noGrp="1"/>
          </p:cNvSpPr>
          <p:nvPr>
            <p:ph type="title"/>
          </p:nvPr>
        </p:nvSpPr>
        <p:spPr>
          <a:xfrm>
            <a:off x="197450" y="6078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Selection of Manufacturing Process - Infrared</a:t>
            </a:r>
            <a:endParaRPr>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0"/>
          <p:cNvPicPr preferRelativeResize="0"/>
          <p:nvPr/>
        </p:nvPicPr>
        <p:blipFill rotWithShape="1">
          <a:blip r:embed="rId3">
            <a:alphaModFix/>
          </a:blip>
          <a:srcRect l="60357" t="67163" r="21174" b="12494"/>
          <a:stretch/>
        </p:blipFill>
        <p:spPr>
          <a:xfrm rot="-5400000">
            <a:off x="4721375" y="704600"/>
            <a:ext cx="5110950" cy="3734300"/>
          </a:xfrm>
          <a:prstGeom prst="rect">
            <a:avLst/>
          </a:prstGeom>
          <a:noFill/>
          <a:ln>
            <a:noFill/>
          </a:ln>
        </p:spPr>
      </p:pic>
      <p:pic>
        <p:nvPicPr>
          <p:cNvPr id="134" name="Google Shape;134;p20"/>
          <p:cNvPicPr preferRelativeResize="0"/>
          <p:nvPr/>
        </p:nvPicPr>
        <p:blipFill>
          <a:blip r:embed="rId4">
            <a:alphaModFix/>
          </a:blip>
          <a:stretch>
            <a:fillRect/>
          </a:stretch>
        </p:blipFill>
        <p:spPr>
          <a:xfrm>
            <a:off x="166475" y="462400"/>
            <a:ext cx="5104899" cy="4486639"/>
          </a:xfrm>
          <a:prstGeom prst="rect">
            <a:avLst/>
          </a:prstGeom>
          <a:noFill/>
          <a:ln>
            <a:noFill/>
          </a:ln>
        </p:spPr>
      </p:pic>
      <p:sp>
        <p:nvSpPr>
          <p:cNvPr id="135" name="Google Shape;135;p20"/>
          <p:cNvSpPr/>
          <p:nvPr/>
        </p:nvSpPr>
        <p:spPr>
          <a:xfrm>
            <a:off x="6115975" y="2142875"/>
            <a:ext cx="141000" cy="2296800"/>
          </a:xfrm>
          <a:prstGeom prst="rect">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rot="5400000">
            <a:off x="5991475" y="1953575"/>
            <a:ext cx="112800" cy="418200"/>
          </a:xfrm>
          <a:prstGeom prst="rect">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4312250" y="511689"/>
            <a:ext cx="1719200" cy="426275"/>
          </a:xfrm>
          <a:custGeom>
            <a:avLst/>
            <a:gdLst/>
            <a:ahLst/>
            <a:cxnLst/>
            <a:rect l="l" t="t" r="r" b="b"/>
            <a:pathLst>
              <a:path w="68768" h="17051" extrusionOk="0">
                <a:moveTo>
                  <a:pt x="0" y="15289"/>
                </a:moveTo>
                <a:cubicBezTo>
                  <a:pt x="2537" y="12753"/>
                  <a:pt x="10616" y="-212"/>
                  <a:pt x="15219" y="70"/>
                </a:cubicBezTo>
                <a:cubicBezTo>
                  <a:pt x="19822" y="352"/>
                  <a:pt x="22829" y="16416"/>
                  <a:pt x="27620" y="16980"/>
                </a:cubicBezTo>
                <a:cubicBezTo>
                  <a:pt x="32411" y="17544"/>
                  <a:pt x="38987" y="4204"/>
                  <a:pt x="43966" y="3452"/>
                </a:cubicBezTo>
                <a:cubicBezTo>
                  <a:pt x="48945" y="2701"/>
                  <a:pt x="53360" y="10780"/>
                  <a:pt x="57494" y="12471"/>
                </a:cubicBezTo>
                <a:cubicBezTo>
                  <a:pt x="61628" y="14162"/>
                  <a:pt x="66889" y="13410"/>
                  <a:pt x="68768" y="13598"/>
                </a:cubicBezTo>
              </a:path>
            </a:pathLst>
          </a:custGeom>
          <a:noFill/>
          <a:ln w="9525" cap="flat" cmpd="sng">
            <a:solidFill>
              <a:srgbClr val="FF0000"/>
            </a:solidFill>
            <a:prstDash val="solid"/>
            <a:round/>
            <a:headEnd type="none" w="med" len="med"/>
            <a:tailEnd type="none" w="med" len="med"/>
          </a:ln>
        </p:spPr>
      </p:sp>
      <p:sp>
        <p:nvSpPr>
          <p:cNvPr id="138" name="Google Shape;138;p20"/>
          <p:cNvSpPr/>
          <p:nvPr/>
        </p:nvSpPr>
        <p:spPr>
          <a:xfrm>
            <a:off x="4312250" y="892689"/>
            <a:ext cx="1719200" cy="426275"/>
          </a:xfrm>
          <a:custGeom>
            <a:avLst/>
            <a:gdLst/>
            <a:ahLst/>
            <a:cxnLst/>
            <a:rect l="l" t="t" r="r" b="b"/>
            <a:pathLst>
              <a:path w="68768" h="17051" extrusionOk="0">
                <a:moveTo>
                  <a:pt x="0" y="15289"/>
                </a:moveTo>
                <a:cubicBezTo>
                  <a:pt x="2537" y="12753"/>
                  <a:pt x="10616" y="-212"/>
                  <a:pt x="15219" y="70"/>
                </a:cubicBezTo>
                <a:cubicBezTo>
                  <a:pt x="19822" y="352"/>
                  <a:pt x="22829" y="16416"/>
                  <a:pt x="27620" y="16980"/>
                </a:cubicBezTo>
                <a:cubicBezTo>
                  <a:pt x="32411" y="17544"/>
                  <a:pt x="38987" y="4204"/>
                  <a:pt x="43966" y="3452"/>
                </a:cubicBezTo>
                <a:cubicBezTo>
                  <a:pt x="48945" y="2701"/>
                  <a:pt x="53360" y="10780"/>
                  <a:pt x="57494" y="12471"/>
                </a:cubicBezTo>
                <a:cubicBezTo>
                  <a:pt x="61628" y="14162"/>
                  <a:pt x="66889" y="13410"/>
                  <a:pt x="68768" y="13598"/>
                </a:cubicBezTo>
              </a:path>
            </a:pathLst>
          </a:custGeom>
          <a:noFill/>
          <a:ln w="9525" cap="flat" cmpd="sng">
            <a:solidFill>
              <a:srgbClr val="FF0000"/>
            </a:solidFill>
            <a:prstDash val="solid"/>
            <a:round/>
            <a:headEnd type="none" w="med" len="med"/>
            <a:tailEnd type="none" w="med" len="med"/>
          </a:ln>
        </p:spPr>
      </p:sp>
      <p:sp>
        <p:nvSpPr>
          <p:cNvPr id="139" name="Google Shape;139;p20"/>
          <p:cNvSpPr/>
          <p:nvPr/>
        </p:nvSpPr>
        <p:spPr>
          <a:xfrm>
            <a:off x="4312250" y="130689"/>
            <a:ext cx="1719200" cy="426275"/>
          </a:xfrm>
          <a:custGeom>
            <a:avLst/>
            <a:gdLst/>
            <a:ahLst/>
            <a:cxnLst/>
            <a:rect l="l" t="t" r="r" b="b"/>
            <a:pathLst>
              <a:path w="68768" h="17051" extrusionOk="0">
                <a:moveTo>
                  <a:pt x="0" y="15289"/>
                </a:moveTo>
                <a:cubicBezTo>
                  <a:pt x="2537" y="12753"/>
                  <a:pt x="10616" y="-212"/>
                  <a:pt x="15219" y="70"/>
                </a:cubicBezTo>
                <a:cubicBezTo>
                  <a:pt x="19822" y="352"/>
                  <a:pt x="22829" y="16416"/>
                  <a:pt x="27620" y="16980"/>
                </a:cubicBezTo>
                <a:cubicBezTo>
                  <a:pt x="32411" y="17544"/>
                  <a:pt x="38987" y="4204"/>
                  <a:pt x="43966" y="3452"/>
                </a:cubicBezTo>
                <a:cubicBezTo>
                  <a:pt x="48945" y="2701"/>
                  <a:pt x="53360" y="10780"/>
                  <a:pt x="57494" y="12471"/>
                </a:cubicBezTo>
                <a:cubicBezTo>
                  <a:pt x="61628" y="14162"/>
                  <a:pt x="66889" y="13410"/>
                  <a:pt x="68768" y="13598"/>
                </a:cubicBezTo>
              </a:path>
            </a:pathLst>
          </a:custGeom>
          <a:noFill/>
          <a:ln w="9525" cap="flat" cmpd="sng">
            <a:solidFill>
              <a:srgbClr val="FF0000"/>
            </a:solidFill>
            <a:prstDash val="solid"/>
            <a:round/>
            <a:headEnd type="none" w="med" len="med"/>
            <a:tailEnd type="none" w="med" len="med"/>
          </a:ln>
        </p:spPr>
      </p:sp>
      <p:sp>
        <p:nvSpPr>
          <p:cNvPr id="140" name="Google Shape;140;p20"/>
          <p:cNvSpPr/>
          <p:nvPr/>
        </p:nvSpPr>
        <p:spPr>
          <a:xfrm>
            <a:off x="5942125" y="1206175"/>
            <a:ext cx="211500" cy="112800"/>
          </a:xfrm>
          <a:prstGeom prst="righ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0"/>
          <p:cNvSpPr/>
          <p:nvPr/>
        </p:nvSpPr>
        <p:spPr>
          <a:xfrm>
            <a:off x="5942125" y="825175"/>
            <a:ext cx="211500" cy="112800"/>
          </a:xfrm>
          <a:prstGeom prst="righ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p:nvPr/>
        </p:nvSpPr>
        <p:spPr>
          <a:xfrm>
            <a:off x="5942125" y="444175"/>
            <a:ext cx="211500" cy="112800"/>
          </a:xfrm>
          <a:prstGeom prst="righ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txBox="1"/>
          <p:nvPr/>
        </p:nvSpPr>
        <p:spPr>
          <a:xfrm>
            <a:off x="6699050" y="1644575"/>
            <a:ext cx="115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T </a:t>
            </a:r>
            <a:r>
              <a:rPr lang="en" sz="1700" b="1">
                <a:latin typeface="Times New Roman"/>
                <a:ea typeface="Times New Roman"/>
                <a:cs typeface="Times New Roman"/>
                <a:sym typeface="Times New Roman"/>
              </a:rPr>
              <a:t>Hot</a:t>
            </a:r>
            <a:endParaRPr sz="1700" b="1">
              <a:latin typeface="Times New Roman"/>
              <a:ea typeface="Times New Roman"/>
              <a:cs typeface="Times New Roman"/>
              <a:sym typeface="Times New Roman"/>
            </a:endParaRPr>
          </a:p>
        </p:txBody>
      </p:sp>
      <p:sp>
        <p:nvSpPr>
          <p:cNvPr id="144" name="Google Shape;144;p20"/>
          <p:cNvSpPr txBox="1"/>
          <p:nvPr/>
        </p:nvSpPr>
        <p:spPr>
          <a:xfrm>
            <a:off x="6699050" y="3783900"/>
            <a:ext cx="115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T </a:t>
            </a:r>
            <a:r>
              <a:rPr lang="en" sz="1700" b="1">
                <a:latin typeface="Times New Roman"/>
                <a:ea typeface="Times New Roman"/>
                <a:cs typeface="Times New Roman"/>
                <a:sym typeface="Times New Roman"/>
              </a:rPr>
              <a:t>Cold</a:t>
            </a:r>
            <a:endParaRPr sz="1700" b="1">
              <a:latin typeface="Times New Roman"/>
              <a:ea typeface="Times New Roman"/>
              <a:cs typeface="Times New Roman"/>
              <a:sym typeface="Times New Roman"/>
            </a:endParaRPr>
          </a:p>
        </p:txBody>
      </p:sp>
      <p:sp>
        <p:nvSpPr>
          <p:cNvPr id="145" name="Google Shape;145;p20"/>
          <p:cNvSpPr txBox="1"/>
          <p:nvPr/>
        </p:nvSpPr>
        <p:spPr>
          <a:xfrm>
            <a:off x="6913200" y="650725"/>
            <a:ext cx="115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Absorber</a:t>
            </a:r>
            <a:endParaRPr sz="1700" b="1">
              <a:latin typeface="Times New Roman"/>
              <a:ea typeface="Times New Roman"/>
              <a:cs typeface="Times New Roman"/>
              <a:sym typeface="Times New Roman"/>
            </a:endParaRPr>
          </a:p>
        </p:txBody>
      </p:sp>
      <p:sp>
        <p:nvSpPr>
          <p:cNvPr id="146" name="Google Shape;146;p20"/>
          <p:cNvSpPr/>
          <p:nvPr/>
        </p:nvSpPr>
        <p:spPr>
          <a:xfrm rot="-5400000">
            <a:off x="6770100" y="801975"/>
            <a:ext cx="120000" cy="166200"/>
          </a:xfrm>
          <a:prstGeom prst="up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0"/>
          <p:cNvSpPr/>
          <p:nvPr/>
        </p:nvSpPr>
        <p:spPr>
          <a:xfrm rot="-5400000">
            <a:off x="6541500" y="1792575"/>
            <a:ext cx="120000" cy="166200"/>
          </a:xfrm>
          <a:prstGeom prst="up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rot="-5400000">
            <a:off x="6541500" y="3926175"/>
            <a:ext cx="120000" cy="166200"/>
          </a:xfrm>
          <a:prstGeom prst="upArrow">
            <a:avLst>
              <a:gd name="adj1" fmla="val 50000"/>
              <a:gd name="adj2"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p:nvPr/>
        </p:nvSpPr>
        <p:spPr>
          <a:xfrm>
            <a:off x="6913200" y="2502875"/>
            <a:ext cx="1556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Times New Roman"/>
                <a:ea typeface="Times New Roman"/>
                <a:cs typeface="Times New Roman"/>
                <a:sym typeface="Times New Roman"/>
              </a:rPr>
              <a:t>Thermal Isolating Cavity</a:t>
            </a:r>
            <a:endParaRPr sz="1700" b="1">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1"/>
          <p:cNvPicPr preferRelativeResize="0"/>
          <p:nvPr/>
        </p:nvPicPr>
        <p:blipFill rotWithShape="1">
          <a:blip r:embed="rId3">
            <a:alphaModFix/>
          </a:blip>
          <a:srcRect b="18032"/>
          <a:stretch/>
        </p:blipFill>
        <p:spPr>
          <a:xfrm>
            <a:off x="236975" y="1473375"/>
            <a:ext cx="4561075" cy="3131901"/>
          </a:xfrm>
          <a:prstGeom prst="rect">
            <a:avLst/>
          </a:prstGeom>
          <a:noFill/>
          <a:ln>
            <a:noFill/>
          </a:ln>
        </p:spPr>
      </p:pic>
      <p:pic>
        <p:nvPicPr>
          <p:cNvPr id="155" name="Google Shape;155;p21"/>
          <p:cNvPicPr preferRelativeResize="0"/>
          <p:nvPr/>
        </p:nvPicPr>
        <p:blipFill rotWithShape="1">
          <a:blip r:embed="rId4">
            <a:alphaModFix/>
          </a:blip>
          <a:srcRect l="53309" t="45020" r="11629" b="10897"/>
          <a:stretch/>
        </p:blipFill>
        <p:spPr>
          <a:xfrm>
            <a:off x="5381825" y="1546788"/>
            <a:ext cx="3036324" cy="3131911"/>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7335</TotalTime>
  <Words>1028</Words>
  <Application>Microsoft Office PowerPoint</Application>
  <PresentationFormat>On-screen Show (16:9)</PresentationFormat>
  <Paragraphs>152</Paragraphs>
  <Slides>54</Slides>
  <Notes>44</Notes>
  <HiddenSlides>25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Raleway</vt:lpstr>
      <vt:lpstr>Times New Roman</vt:lpstr>
      <vt:lpstr>Lato</vt:lpstr>
      <vt:lpstr>Arial</vt:lpstr>
      <vt:lpstr>Verdana</vt:lpstr>
      <vt:lpstr>Calibri</vt:lpstr>
      <vt:lpstr>Streamline</vt:lpstr>
      <vt:lpstr>Photo-detector IR and Vis  MEMS device</vt:lpstr>
      <vt:lpstr>Introduction</vt:lpstr>
      <vt:lpstr>Design Constraints</vt:lpstr>
      <vt:lpstr>Selection of Material -Infrared Sensor</vt:lpstr>
      <vt:lpstr>PowerPoint Presentation</vt:lpstr>
      <vt:lpstr>PowerPoint Presentation</vt:lpstr>
      <vt:lpstr>Selection of Manufacturing Process - Infrared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Selection of Manufacturing Process -IR</vt:lpstr>
      <vt:lpstr>PowerPoint Presentation</vt:lpstr>
      <vt:lpstr>Similar but Different Working Principles: </vt:lpstr>
      <vt:lpstr>PowerPoint Presentation</vt:lpstr>
      <vt:lpstr>PowerPoint Presentation</vt:lpstr>
      <vt:lpstr>Manufacturing Process -Visible</vt:lpstr>
      <vt:lpstr>PowerPoint Presentation</vt:lpstr>
      <vt:lpstr>PowerPoint Presentation</vt:lpstr>
      <vt:lpstr>PowerPoint Presentation</vt:lpstr>
      <vt:lpstr>PowerPoint Presentation</vt:lpstr>
      <vt:lpstr>Packaging Considerations</vt:lpstr>
      <vt:lpstr>PowerPoint Presentation</vt:lpstr>
      <vt:lpstr>PowerPoint Presentation</vt:lpstr>
      <vt:lpstr>PowerPoint Presentation</vt:lpstr>
      <vt:lpstr>Packaging</vt:lpstr>
      <vt:lpstr>Design Verification </vt:lpstr>
      <vt:lpstr>Design Verification </vt:lpstr>
      <vt:lpstr>PowerPoint Presentation</vt:lpstr>
      <vt:lpstr>PowerPoint Presentation</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Photo-detector IR and Vis  MEMS device</dc:title>
  <cp:lastModifiedBy>taylor sparks</cp:lastModifiedBy>
  <cp:revision>5</cp:revision>
  <dcterms:modified xsi:type="dcterms:W3CDTF">2021-04-29T16:52:17Z</dcterms:modified>
</cp:coreProperties>
</file>